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43" r:id="rId14"/>
    <p:sldId id="345" r:id="rId15"/>
    <p:sldId id="341" r:id="rId16"/>
    <p:sldId id="342" r:id="rId17"/>
    <p:sldId id="344" r:id="rId18"/>
    <p:sldId id="346" r:id="rId19"/>
    <p:sldId id="347" r:id="rId20"/>
    <p:sldId id="348" r:id="rId21"/>
    <p:sldId id="349" r:id="rId22"/>
    <p:sldId id="350" r:id="rId23"/>
    <p:sldId id="353" r:id="rId24"/>
    <p:sldId id="354" r:id="rId25"/>
    <p:sldId id="355" r:id="rId26"/>
    <p:sldId id="356" r:id="rId27"/>
    <p:sldId id="357" r:id="rId28"/>
    <p:sldId id="358" r:id="rId29"/>
    <p:sldId id="359" r:id="rId30"/>
    <p:sldId id="360" r:id="rId31"/>
    <p:sldId id="361" r:id="rId32"/>
    <p:sldId id="306" r:id="rId33"/>
    <p:sldId id="307" r:id="rId34"/>
    <p:sldId id="309" r:id="rId35"/>
    <p:sldId id="311" r:id="rId36"/>
    <p:sldId id="324" r:id="rId37"/>
    <p:sldId id="308" r:id="rId38"/>
    <p:sldId id="310" r:id="rId39"/>
    <p:sldId id="331" r:id="rId40"/>
    <p:sldId id="313" r:id="rId41"/>
    <p:sldId id="314" r:id="rId42"/>
    <p:sldId id="328" r:id="rId43"/>
    <p:sldId id="330" r:id="rId44"/>
    <p:sldId id="329" r:id="rId45"/>
    <p:sldId id="318" r:id="rId46"/>
    <p:sldId id="319" r:id="rId47"/>
    <p:sldId id="320" r:id="rId48"/>
    <p:sldId id="321" r:id="rId49"/>
    <p:sldId id="322" r:id="rId50"/>
    <p:sldId id="323" r:id="rId51"/>
    <p:sldId id="335" r:id="rId52"/>
    <p:sldId id="336" r:id="rId53"/>
    <p:sldId id="337" r:id="rId54"/>
    <p:sldId id="338" r:id="rId55"/>
    <p:sldId id="339" r:id="rId56"/>
    <p:sldId id="340" r:id="rId57"/>
    <p:sldId id="332" r:id="rId58"/>
    <p:sldId id="333" r:id="rId59"/>
    <p:sldId id="334" r:id="rId60"/>
    <p:sldId id="299"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showGuides="1">
      <p:cViewPr varScale="1">
        <p:scale>
          <a:sx n="69" d="100"/>
          <a:sy n="69" d="100"/>
        </p:scale>
        <p:origin x="492"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Sheet2!$A$2</c:f>
              <c:strCache>
                <c:ptCount val="1"/>
                <c:pt idx="0">
                  <c:v>沈启航</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Sheet2!$B$2:$F$2</c:f>
              <c:numCache>
                <c:formatCode>General</c:formatCode>
                <c:ptCount val="5"/>
                <c:pt idx="0">
                  <c:v>9</c:v>
                </c:pt>
                <c:pt idx="1">
                  <c:v>8</c:v>
                </c:pt>
                <c:pt idx="2">
                  <c:v>9</c:v>
                </c:pt>
                <c:pt idx="3">
                  <c:v>7</c:v>
                </c:pt>
                <c:pt idx="4">
                  <c:v>10</c:v>
                </c:pt>
              </c:numCache>
            </c:numRef>
          </c:val>
          <c:extLst>
            <c:ext xmlns:c16="http://schemas.microsoft.com/office/drawing/2014/chart" uri="{C3380CC4-5D6E-409C-BE32-E72D297353CC}">
              <c16:uniqueId val="{00000000-7E2E-44C8-A206-2612FB21FDE9}"/>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7E2E-44C8-A206-2612FB21FDE9}"/>
            </c:ext>
          </c:extLst>
        </c:ser>
        <c:dLbls>
          <c:showLegendKey val="0"/>
          <c:showVal val="0"/>
          <c:showCatName val="0"/>
          <c:showSerName val="0"/>
          <c:showPercent val="0"/>
          <c:showBubbleSize val="0"/>
        </c:dLbls>
        <c:axId val="167456128"/>
        <c:axId val="167458688"/>
      </c:radarChart>
      <c:catAx>
        <c:axId val="167456128"/>
        <c:scaling>
          <c:orientation val="minMax"/>
        </c:scaling>
        <c:delete val="0"/>
        <c:axPos val="b"/>
        <c:majorGridlines/>
        <c:numFmt formatCode="General" sourceLinked="0"/>
        <c:majorTickMark val="out"/>
        <c:minorTickMark val="none"/>
        <c:tickLblPos val="nextTo"/>
        <c:crossAx val="167458688"/>
        <c:crosses val="autoZero"/>
        <c:auto val="1"/>
        <c:lblAlgn val="ctr"/>
        <c:lblOffset val="100"/>
        <c:noMultiLvlLbl val="0"/>
      </c:catAx>
      <c:valAx>
        <c:axId val="167458688"/>
        <c:scaling>
          <c:orientation val="minMax"/>
        </c:scaling>
        <c:delete val="0"/>
        <c:axPos val="l"/>
        <c:majorGridlines/>
        <c:numFmt formatCode="General" sourceLinked="1"/>
        <c:majorTickMark val="cross"/>
        <c:minorTickMark val="none"/>
        <c:tickLblPos val="nextTo"/>
        <c:crossAx val="167456128"/>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Sheet2!$A$3</c:f>
              <c:strCache>
                <c:ptCount val="1"/>
                <c:pt idx="0">
                  <c:v>叶柏成</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Sheet2!$B$3:$F$3</c:f>
              <c:numCache>
                <c:formatCode>General</c:formatCode>
                <c:ptCount val="5"/>
                <c:pt idx="0">
                  <c:v>6</c:v>
                </c:pt>
                <c:pt idx="1">
                  <c:v>6</c:v>
                </c:pt>
                <c:pt idx="2">
                  <c:v>4</c:v>
                </c:pt>
                <c:pt idx="3">
                  <c:v>7</c:v>
                </c:pt>
                <c:pt idx="4">
                  <c:v>7</c:v>
                </c:pt>
              </c:numCache>
            </c:numRef>
          </c:val>
          <c:extLst>
            <c:ext xmlns:c16="http://schemas.microsoft.com/office/drawing/2014/chart" uri="{C3380CC4-5D6E-409C-BE32-E72D297353CC}">
              <c16:uniqueId val="{00000000-A241-40EB-9287-73628E526C1F}"/>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A241-40EB-9287-73628E526C1F}"/>
            </c:ext>
          </c:extLst>
        </c:ser>
        <c:dLbls>
          <c:showLegendKey val="0"/>
          <c:showVal val="0"/>
          <c:showCatName val="0"/>
          <c:showSerName val="0"/>
          <c:showPercent val="0"/>
          <c:showBubbleSize val="0"/>
        </c:dLbls>
        <c:axId val="210783232"/>
        <c:axId val="210790272"/>
      </c:radarChart>
      <c:catAx>
        <c:axId val="210783232"/>
        <c:scaling>
          <c:orientation val="minMax"/>
        </c:scaling>
        <c:delete val="0"/>
        <c:axPos val="b"/>
        <c:majorGridlines/>
        <c:numFmt formatCode="General" sourceLinked="0"/>
        <c:majorTickMark val="out"/>
        <c:minorTickMark val="none"/>
        <c:tickLblPos val="nextTo"/>
        <c:crossAx val="210790272"/>
        <c:crosses val="autoZero"/>
        <c:auto val="1"/>
        <c:lblAlgn val="ctr"/>
        <c:lblOffset val="100"/>
        <c:noMultiLvlLbl val="0"/>
      </c:catAx>
      <c:valAx>
        <c:axId val="210790272"/>
        <c:scaling>
          <c:orientation val="minMax"/>
        </c:scaling>
        <c:delete val="0"/>
        <c:axPos val="l"/>
        <c:majorGridlines/>
        <c:numFmt formatCode="General" sourceLinked="1"/>
        <c:majorTickMark val="cross"/>
        <c:minorTickMark val="none"/>
        <c:tickLblPos val="nextTo"/>
        <c:crossAx val="21078323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Sheet2!$A$4</c:f>
              <c:strCache>
                <c:ptCount val="1"/>
                <c:pt idx="0">
                  <c:v>杨以恒</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Sheet2!$B$4:$F$4</c:f>
              <c:numCache>
                <c:formatCode>General</c:formatCode>
                <c:ptCount val="5"/>
                <c:pt idx="0">
                  <c:v>6</c:v>
                </c:pt>
                <c:pt idx="1">
                  <c:v>7</c:v>
                </c:pt>
                <c:pt idx="2">
                  <c:v>6</c:v>
                </c:pt>
                <c:pt idx="3">
                  <c:v>7</c:v>
                </c:pt>
                <c:pt idx="4">
                  <c:v>6</c:v>
                </c:pt>
              </c:numCache>
            </c:numRef>
          </c:val>
          <c:extLst>
            <c:ext xmlns:c16="http://schemas.microsoft.com/office/drawing/2014/chart" uri="{C3380CC4-5D6E-409C-BE32-E72D297353CC}">
              <c16:uniqueId val="{00000000-EB0E-4CE5-B2A2-406920E9FF88}"/>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EB0E-4CE5-B2A2-406920E9FF88}"/>
            </c:ext>
          </c:extLst>
        </c:ser>
        <c:dLbls>
          <c:showLegendKey val="0"/>
          <c:showVal val="0"/>
          <c:showCatName val="0"/>
          <c:showSerName val="0"/>
          <c:showPercent val="0"/>
          <c:showBubbleSize val="0"/>
        </c:dLbls>
        <c:axId val="198498944"/>
        <c:axId val="209265024"/>
      </c:radarChart>
      <c:catAx>
        <c:axId val="198498944"/>
        <c:scaling>
          <c:orientation val="minMax"/>
        </c:scaling>
        <c:delete val="0"/>
        <c:axPos val="b"/>
        <c:majorGridlines/>
        <c:numFmt formatCode="General" sourceLinked="0"/>
        <c:majorTickMark val="out"/>
        <c:minorTickMark val="none"/>
        <c:tickLblPos val="nextTo"/>
        <c:crossAx val="209265024"/>
        <c:crosses val="autoZero"/>
        <c:auto val="1"/>
        <c:lblAlgn val="ctr"/>
        <c:lblOffset val="100"/>
        <c:noMultiLvlLbl val="0"/>
      </c:catAx>
      <c:valAx>
        <c:axId val="209265024"/>
        <c:scaling>
          <c:orientation val="minMax"/>
        </c:scaling>
        <c:delete val="0"/>
        <c:axPos val="l"/>
        <c:majorGridlines/>
        <c:numFmt formatCode="General" sourceLinked="1"/>
        <c:majorTickMark val="cross"/>
        <c:minorTickMark val="none"/>
        <c:tickLblPos val="nextTo"/>
        <c:crossAx val="19849894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Sheet2!$A$5</c:f>
              <c:strCache>
                <c:ptCount val="1"/>
                <c:pt idx="0">
                  <c:v>徐哲远</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Sheet2!$B$5:$F$5</c:f>
              <c:numCache>
                <c:formatCode>General</c:formatCode>
                <c:ptCount val="5"/>
                <c:pt idx="0">
                  <c:v>6</c:v>
                </c:pt>
                <c:pt idx="1">
                  <c:v>6</c:v>
                </c:pt>
                <c:pt idx="2">
                  <c:v>6</c:v>
                </c:pt>
                <c:pt idx="3">
                  <c:v>7</c:v>
                </c:pt>
                <c:pt idx="4">
                  <c:v>6</c:v>
                </c:pt>
              </c:numCache>
            </c:numRef>
          </c:val>
          <c:extLst>
            <c:ext xmlns:c16="http://schemas.microsoft.com/office/drawing/2014/chart" uri="{C3380CC4-5D6E-409C-BE32-E72D297353CC}">
              <c16:uniqueId val="{00000000-9E07-402C-915D-C13FACA7F2C7}"/>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9E07-402C-915D-C13FACA7F2C7}"/>
            </c:ext>
          </c:extLst>
        </c:ser>
        <c:dLbls>
          <c:showLegendKey val="0"/>
          <c:showVal val="0"/>
          <c:showCatName val="0"/>
          <c:showSerName val="0"/>
          <c:showPercent val="0"/>
          <c:showBubbleSize val="0"/>
        </c:dLbls>
        <c:axId val="261086592"/>
        <c:axId val="261193088"/>
      </c:radarChart>
      <c:catAx>
        <c:axId val="261086592"/>
        <c:scaling>
          <c:orientation val="minMax"/>
        </c:scaling>
        <c:delete val="0"/>
        <c:axPos val="b"/>
        <c:majorGridlines/>
        <c:numFmt formatCode="General" sourceLinked="0"/>
        <c:majorTickMark val="out"/>
        <c:minorTickMark val="none"/>
        <c:tickLblPos val="nextTo"/>
        <c:crossAx val="261193088"/>
        <c:crosses val="autoZero"/>
        <c:auto val="1"/>
        <c:lblAlgn val="ctr"/>
        <c:lblOffset val="100"/>
        <c:noMultiLvlLbl val="0"/>
      </c:catAx>
      <c:valAx>
        <c:axId val="261193088"/>
        <c:scaling>
          <c:orientation val="minMax"/>
        </c:scaling>
        <c:delete val="0"/>
        <c:axPos val="l"/>
        <c:majorGridlines/>
        <c:numFmt formatCode="General" sourceLinked="1"/>
        <c:majorTickMark val="cross"/>
        <c:minorTickMark val="none"/>
        <c:tickLblPos val="nextTo"/>
        <c:crossAx val="26108659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Sheet2!$A$6</c:f>
              <c:strCache>
                <c:ptCount val="1"/>
                <c:pt idx="0">
                  <c:v>骆佳俊</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Sheet2!$B$6:$F$6</c:f>
              <c:numCache>
                <c:formatCode>General</c:formatCode>
                <c:ptCount val="5"/>
                <c:pt idx="0">
                  <c:v>7</c:v>
                </c:pt>
                <c:pt idx="1">
                  <c:v>5</c:v>
                </c:pt>
                <c:pt idx="2">
                  <c:v>5</c:v>
                </c:pt>
                <c:pt idx="3">
                  <c:v>7</c:v>
                </c:pt>
                <c:pt idx="4">
                  <c:v>7</c:v>
                </c:pt>
              </c:numCache>
            </c:numRef>
          </c:val>
          <c:extLst>
            <c:ext xmlns:c16="http://schemas.microsoft.com/office/drawing/2014/chart" uri="{C3380CC4-5D6E-409C-BE32-E72D297353CC}">
              <c16:uniqueId val="{00000000-F819-47B0-A59A-174AD2ABF5A5}"/>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F819-47B0-A59A-174AD2ABF5A5}"/>
            </c:ext>
          </c:extLst>
        </c:ser>
        <c:dLbls>
          <c:showLegendKey val="0"/>
          <c:showVal val="0"/>
          <c:showCatName val="0"/>
          <c:showSerName val="0"/>
          <c:showPercent val="0"/>
          <c:showBubbleSize val="0"/>
        </c:dLbls>
        <c:axId val="261083904"/>
        <c:axId val="261190400"/>
      </c:radarChart>
      <c:catAx>
        <c:axId val="261083904"/>
        <c:scaling>
          <c:orientation val="minMax"/>
        </c:scaling>
        <c:delete val="0"/>
        <c:axPos val="b"/>
        <c:majorGridlines/>
        <c:numFmt formatCode="General" sourceLinked="0"/>
        <c:majorTickMark val="out"/>
        <c:minorTickMark val="none"/>
        <c:tickLblPos val="nextTo"/>
        <c:crossAx val="261190400"/>
        <c:crosses val="autoZero"/>
        <c:auto val="1"/>
        <c:lblAlgn val="ctr"/>
        <c:lblOffset val="100"/>
        <c:noMultiLvlLbl val="0"/>
      </c:catAx>
      <c:valAx>
        <c:axId val="261190400"/>
        <c:scaling>
          <c:orientation val="minMax"/>
        </c:scaling>
        <c:delete val="0"/>
        <c:axPos val="l"/>
        <c:majorGridlines/>
        <c:numFmt formatCode="General" sourceLinked="1"/>
        <c:majorTickMark val="cross"/>
        <c:minorTickMark val="none"/>
        <c:tickLblPos val="nextTo"/>
        <c:crossAx val="26108390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527911754"/>
              </p:ext>
            </p:extLst>
          </p:nvPr>
        </p:nvGraphicFramePr>
        <p:xfrm>
          <a:off x="1782428" y="1950955"/>
          <a:ext cx="8627143" cy="2956090"/>
        </p:xfrm>
        <a:graphic>
          <a:graphicData uri="http://schemas.openxmlformats.org/drawingml/2006/table">
            <a:tbl>
              <a:tblPr firstRow="1" firstCol="1" bandRow="1">
                <a:tableStyleId>{F5AB1C69-6EDB-4FF4-983F-18BD219EF322}</a:tableStyleId>
              </a:tblPr>
              <a:tblGrid>
                <a:gridCol w="992126">
                  <a:extLst>
                    <a:ext uri="{9D8B030D-6E8A-4147-A177-3AD203B41FA5}">
                      <a16:colId xmlns:a16="http://schemas.microsoft.com/office/drawing/2014/main" val="1805233442"/>
                    </a:ext>
                  </a:extLst>
                </a:gridCol>
                <a:gridCol w="1570175">
                  <a:extLst>
                    <a:ext uri="{9D8B030D-6E8A-4147-A177-3AD203B41FA5}">
                      <a16:colId xmlns:a16="http://schemas.microsoft.com/office/drawing/2014/main" val="1529920236"/>
                    </a:ext>
                  </a:extLst>
                </a:gridCol>
                <a:gridCol w="2051711">
                  <a:extLst>
                    <a:ext uri="{9D8B030D-6E8A-4147-A177-3AD203B41FA5}">
                      <a16:colId xmlns:a16="http://schemas.microsoft.com/office/drawing/2014/main" val="21537318"/>
                    </a:ext>
                  </a:extLst>
                </a:gridCol>
                <a:gridCol w="1972838">
                  <a:extLst>
                    <a:ext uri="{9D8B030D-6E8A-4147-A177-3AD203B41FA5}">
                      <a16:colId xmlns:a16="http://schemas.microsoft.com/office/drawing/2014/main" val="1299266726"/>
                    </a:ext>
                  </a:extLst>
                </a:gridCol>
                <a:gridCol w="2040293">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rPr>
                        <a:t>微信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13357102333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HolleyYang</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理四</a:t>
                      </a:r>
                      <a:r>
                        <a:rPr lang="en-US" sz="2400" kern="100">
                          <a:effectLst/>
                        </a:rPr>
                        <a:t>504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13071858629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houhl@zucc.edu.cn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rPr>
                        <a:t>Tuuuuuuudou</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理四</a:t>
                      </a:r>
                      <a:r>
                        <a:rPr lang="en-US" sz="2400" kern="100" dirty="0">
                          <a:effectLst/>
                        </a:rPr>
                        <a:t>501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2672766211"/>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学习软件工程系列课程的学生，教授软件工程系列课程的教师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对软件工程课程有兴趣的人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9AD88421-3E7A-4A38-8200-908A3EE2257A}"/>
              </a:ext>
            </a:extLst>
          </p:cNvPr>
          <p:cNvGraphicFramePr>
            <a:graphicFrameLocks noGrp="1"/>
          </p:cNvGraphicFramePr>
          <p:nvPr>
            <p:extLst>
              <p:ext uri="{D42A27DB-BD31-4B8C-83A1-F6EECF244321}">
                <p14:modId xmlns:p14="http://schemas.microsoft.com/office/powerpoint/2010/main" val="1499821743"/>
              </p:ext>
            </p:extLst>
          </p:nvPr>
        </p:nvGraphicFramePr>
        <p:xfrm>
          <a:off x="1432560" y="2088705"/>
          <a:ext cx="9326880" cy="2680589"/>
        </p:xfrm>
        <a:graphic>
          <a:graphicData uri="http://schemas.openxmlformats.org/drawingml/2006/table">
            <a:tbl>
              <a:tblPr firstRow="1" firstCol="1" bandRow="1">
                <a:tableStyleId>{F5AB1C69-6EDB-4FF4-983F-18BD219EF322}</a:tableStyleId>
              </a:tblPr>
              <a:tblGrid>
                <a:gridCol w="2336645">
                  <a:extLst>
                    <a:ext uri="{9D8B030D-6E8A-4147-A177-3AD203B41FA5}">
                      <a16:colId xmlns:a16="http://schemas.microsoft.com/office/drawing/2014/main" val="3364692166"/>
                    </a:ext>
                  </a:extLst>
                </a:gridCol>
                <a:gridCol w="5415324">
                  <a:extLst>
                    <a:ext uri="{9D8B030D-6E8A-4147-A177-3AD203B41FA5}">
                      <a16:colId xmlns:a16="http://schemas.microsoft.com/office/drawing/2014/main" val="1600883851"/>
                    </a:ext>
                  </a:extLst>
                </a:gridCol>
                <a:gridCol w="1574911">
                  <a:extLst>
                    <a:ext uri="{9D8B030D-6E8A-4147-A177-3AD203B41FA5}">
                      <a16:colId xmlns:a16="http://schemas.microsoft.com/office/drawing/2014/main" val="137516588"/>
                    </a:ext>
                  </a:extLst>
                </a:gridCol>
              </a:tblGrid>
              <a:tr h="475754">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里程碑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需提交文件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1230870"/>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项目可行性报告</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307034219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项目章程</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extLst>
                  <a:ext uri="{0D108BD9-81ED-4DB2-BD59-A6C34878D82A}">
                    <a16:rowId xmlns:a16="http://schemas.microsoft.com/office/drawing/2014/main" val="1273868550"/>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需求工程项目计划</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1394141648"/>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软件需求规格说明书</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extLst>
                  <a:ext uri="{0D108BD9-81ED-4DB2-BD59-A6C34878D82A}">
                    <a16:rowId xmlns:a16="http://schemas.microsoft.com/office/drawing/2014/main" val="150828206"/>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软件需求变更文档</a:t>
                      </a: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extLst>
                  <a:ext uri="{0D108BD9-81ED-4DB2-BD59-A6C34878D82A}">
                    <a16:rowId xmlns:a16="http://schemas.microsoft.com/office/drawing/2014/main" val="3010407341"/>
                  </a:ext>
                </a:extLst>
              </a:tr>
              <a:tr h="313273">
                <a:tc>
                  <a:txBody>
                    <a:bodyPr/>
                    <a:lstStyle/>
                    <a:p>
                      <a:pPr algn="ctr">
                        <a:spcAft>
                          <a:spcPts val="0"/>
                        </a:spcAft>
                      </a:pPr>
                      <a:r>
                        <a:rPr lang="en-US" sz="2400" kern="100">
                          <a:effectLst/>
                          <a:latin typeface="等线 Light" panose="02010600030101010101" pitchFamily="2" charset="-122"/>
                          <a:ea typeface="宋体" panose="02010600030101010101" pitchFamily="2" charset="-122"/>
                          <a:cs typeface="Times New Roman" panose="02020603050405020304" pitchFamily="18" charset="0"/>
                        </a:rPr>
                        <a:t>M5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latin typeface="Calibri" panose="020F0502020204030204" pitchFamily="34" charset="0"/>
                          <a:ea typeface="宋体" panose="02010600030101010101" pitchFamily="2" charset="-122"/>
                          <a:cs typeface="Times New Roman" panose="02020603050405020304" pitchFamily="18" charset="0"/>
                        </a:rPr>
                        <a:t>项目总结报告</a:t>
                      </a:r>
                    </a:p>
                  </a:txBody>
                  <a:tcPr marL="68580" marR="68580" marT="0" marB="0"/>
                </a:tc>
                <a:tc>
                  <a:txBody>
                    <a:bodyPr/>
                    <a:lstStyle/>
                    <a:p>
                      <a:pPr algn="ctr">
                        <a:spcAft>
                          <a:spcPts val="0"/>
                        </a:spcAft>
                      </a:pPr>
                      <a:r>
                        <a:rPr lang="zh-CN" sz="2400" kern="100" dirty="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extLst>
                  <a:ext uri="{0D108BD9-81ED-4DB2-BD59-A6C34878D82A}">
                    <a16:rowId xmlns:a16="http://schemas.microsoft.com/office/drawing/2014/main" val="145844679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06879"/>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对现有系统进行分析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3BDAD8C0-B5F1-4725-9058-5ABD5E03B40A}"/>
              </a:ext>
            </a:extLst>
          </p:cNvPr>
          <p:cNvGraphicFramePr>
            <a:graphicFrameLocks noGrp="1"/>
          </p:cNvGraphicFramePr>
          <p:nvPr>
            <p:extLst>
              <p:ext uri="{D42A27DB-BD31-4B8C-83A1-F6EECF244321}">
                <p14:modId xmlns:p14="http://schemas.microsoft.com/office/powerpoint/2010/main" val="4009452733"/>
              </p:ext>
            </p:extLst>
          </p:nvPr>
        </p:nvGraphicFramePr>
        <p:xfrm>
          <a:off x="1046490" y="1377096"/>
          <a:ext cx="10078710" cy="5280152"/>
        </p:xfrm>
        <a:graphic>
          <a:graphicData uri="http://schemas.openxmlformats.org/drawingml/2006/table">
            <a:tbl>
              <a:tblPr firstRow="1" firstCol="1" bandRow="1">
                <a:tableStyleId>{F5AB1C69-6EDB-4FF4-983F-18BD219EF322}</a:tableStyleId>
              </a:tblPr>
              <a:tblGrid>
                <a:gridCol w="2405478">
                  <a:extLst>
                    <a:ext uri="{9D8B030D-6E8A-4147-A177-3AD203B41FA5}">
                      <a16:colId xmlns:a16="http://schemas.microsoft.com/office/drawing/2014/main" val="2517071066"/>
                    </a:ext>
                  </a:extLst>
                </a:gridCol>
                <a:gridCol w="3444207">
                  <a:extLst>
                    <a:ext uri="{9D8B030D-6E8A-4147-A177-3AD203B41FA5}">
                      <a16:colId xmlns:a16="http://schemas.microsoft.com/office/drawing/2014/main" val="1360838793"/>
                    </a:ext>
                  </a:extLst>
                </a:gridCol>
                <a:gridCol w="4229025">
                  <a:extLst>
                    <a:ext uri="{9D8B030D-6E8A-4147-A177-3AD203B41FA5}">
                      <a16:colId xmlns:a16="http://schemas.microsoft.com/office/drawing/2014/main" val="931320138"/>
                    </a:ext>
                  </a:extLst>
                </a:gridCol>
              </a:tblGrid>
              <a:tr h="0">
                <a:tc>
                  <a:txBody>
                    <a:bodyPr/>
                    <a:lstStyle/>
                    <a:p>
                      <a:pPr algn="just">
                        <a:lnSpc>
                          <a:spcPct val="150000"/>
                        </a:lnSpc>
                        <a:spcAft>
                          <a:spcPts val="0"/>
                        </a:spcAft>
                      </a:pPr>
                      <a:r>
                        <a:rPr lang="zh-CN" sz="2000" u="none" kern="100">
                          <a:effectLst/>
                        </a:rPr>
                        <a:t>原有系统名称</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优点</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9491481"/>
                  </a:ext>
                </a:extLst>
              </a:tr>
              <a:tr h="0">
                <a:tc>
                  <a:txBody>
                    <a:bodyPr/>
                    <a:lstStyle/>
                    <a:p>
                      <a:pPr algn="just">
                        <a:lnSpc>
                          <a:spcPct val="150000"/>
                        </a:lnSpc>
                        <a:spcAft>
                          <a:spcPts val="0"/>
                        </a:spcAft>
                      </a:pPr>
                      <a:r>
                        <a:rPr lang="en-US" sz="2000" u="none" kern="100">
                          <a:effectLst/>
                        </a:rPr>
                        <a:t>BlackBoard</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直接与教务系统连接，同步导入课程，与教学课程匹配度高；</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用户友好度不高，使用方法不清晰；</a:t>
                      </a:r>
                    </a:p>
                    <a:p>
                      <a:pPr algn="just">
                        <a:lnSpc>
                          <a:spcPct val="150000"/>
                        </a:lnSpc>
                        <a:spcAft>
                          <a:spcPts val="0"/>
                        </a:spcAft>
                      </a:pPr>
                      <a:r>
                        <a:rPr lang="zh-CN" sz="2000" u="none" kern="100">
                          <a:effectLst/>
                        </a:rPr>
                        <a:t>版本更新之后，功能和操作修改没有提示；</a:t>
                      </a:r>
                    </a:p>
                    <a:p>
                      <a:pPr algn="just">
                        <a:lnSpc>
                          <a:spcPct val="150000"/>
                        </a:lnSpc>
                        <a:spcAft>
                          <a:spcPts val="0"/>
                        </a:spcAft>
                      </a:pPr>
                      <a:r>
                        <a:rPr lang="zh-CN" sz="2000" u="none" kern="100">
                          <a:effectLst/>
                        </a:rPr>
                        <a:t>不支持部分浏览器；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5668632"/>
                  </a:ext>
                </a:extLst>
              </a:tr>
              <a:tr h="0">
                <a:tc>
                  <a:txBody>
                    <a:bodyPr/>
                    <a:lstStyle/>
                    <a:p>
                      <a:pPr algn="just">
                        <a:lnSpc>
                          <a:spcPct val="150000"/>
                        </a:lnSpc>
                        <a:spcAft>
                          <a:spcPts val="0"/>
                        </a:spcAft>
                      </a:pPr>
                      <a:r>
                        <a:rPr lang="zh-CN" sz="2000" u="none" kern="100">
                          <a:effectLst/>
                        </a:rPr>
                        <a:t>雨课堂</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可以直接在微信小程序上执行，方便使用；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相关操作还不够完善，推广度不够；</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3281331"/>
                  </a:ext>
                </a:extLst>
              </a:tr>
              <a:tr h="0">
                <a:tc>
                  <a:txBody>
                    <a:bodyPr/>
                    <a:lstStyle/>
                    <a:p>
                      <a:pPr algn="l">
                        <a:lnSpc>
                          <a:spcPct val="150000"/>
                        </a:lnSpc>
                        <a:spcAft>
                          <a:spcPts val="0"/>
                        </a:spcAft>
                      </a:pPr>
                      <a:r>
                        <a:rPr lang="en-US" sz="2000" u="none" kern="100">
                          <a:effectLst/>
                        </a:rPr>
                        <a:t>Docterz</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a:effectLst/>
                        </a:rPr>
                        <a:t>由本校教师开发完成，在校内推广度比较高，不仅仅应用于计算机学科相关课程，其他专业也可使用，手机端</a:t>
                      </a:r>
                      <a:r>
                        <a:rPr lang="en-US" sz="2000" u="none" kern="100">
                          <a:effectLst/>
                        </a:rPr>
                        <a:t>app</a:t>
                      </a:r>
                      <a:r>
                        <a:rPr lang="zh-CN" sz="2000" u="none" kern="100">
                          <a:effectLst/>
                        </a:rPr>
                        <a:t>方便学生签到、查看通知等。</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u="none" kern="100" dirty="0">
                          <a:effectLst/>
                        </a:rPr>
                        <a:t>针对性并不高，且多数师生仅使用 其点名和考试功能。</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9652445"/>
                  </a:ext>
                </a:extLst>
              </a:tr>
            </a:tbl>
          </a:graphicData>
        </a:graphic>
      </p:graphicFrame>
    </p:spTree>
    <p:extLst>
      <p:ext uri="{BB962C8B-B14F-4D97-AF65-F5344CB8AC3E}">
        <p14:creationId xmlns:p14="http://schemas.microsoft.com/office/powerpoint/2010/main" val="47100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38039" y="494139"/>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用户操作流程图</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CEF01C28-1485-43A7-BFED-2AAD15431F1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46490" y="1785620"/>
            <a:ext cx="10078710" cy="3950162"/>
          </a:xfrm>
          <a:prstGeom prst="rect">
            <a:avLst/>
          </a:prstGeom>
        </p:spPr>
      </p:pic>
    </p:spTree>
    <p:extLst>
      <p:ext uri="{BB962C8B-B14F-4D97-AF65-F5344CB8AC3E}">
        <p14:creationId xmlns:p14="http://schemas.microsoft.com/office/powerpoint/2010/main" val="24993848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2413546" cy="461665"/>
          </a:xfrm>
          <a:prstGeom prst="rect">
            <a:avLst/>
          </a:prstGeom>
        </p:spPr>
        <p:txBody>
          <a:bodyPr wrap="none">
            <a:spAutoFit/>
          </a:bodyPr>
          <a:lstStyle/>
          <a:p>
            <a:r>
              <a:rPr lang="zh-CN" altLang="zh-CN" sz="2400" b="1" dirty="0">
                <a:solidFill>
                  <a:schemeClr val="bg1"/>
                </a:solidFill>
                <a:cs typeface="Times New Roman" panose="02020603050405020304" pitchFamily="18" charset="0"/>
              </a:rPr>
              <a:t>优势（</a:t>
            </a:r>
            <a:r>
              <a:rPr lang="en-US" altLang="zh-CN" sz="2400" b="1" dirty="0">
                <a:solidFill>
                  <a:schemeClr val="bg1"/>
                </a:solidFill>
                <a:cs typeface="Times New Roman" panose="02020603050405020304" pitchFamily="18" charset="0"/>
              </a:rPr>
              <a:t>Strength</a:t>
            </a:r>
            <a:r>
              <a:rPr lang="zh-CN" altLang="zh-CN" sz="1400" b="1" dirty="0">
                <a:solidFill>
                  <a:schemeClr val="bg1"/>
                </a:solidFill>
                <a:ea typeface="等线" panose="02010600030101010101" pitchFamily="2" charset="-122"/>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1505527" y="2228671"/>
            <a:ext cx="8455891" cy="1200329"/>
          </a:xfrm>
          <a:prstGeom prst="rect">
            <a:avLst/>
          </a:prstGeom>
        </p:spPr>
        <p:txBody>
          <a:bodyPr wrap="square">
            <a:spAutoFit/>
          </a:bodyPr>
          <a:lstStyle/>
          <a:p>
            <a:pPr indent="266700">
              <a:spcAft>
                <a:spcPts val="0"/>
              </a:spcAft>
            </a:pPr>
            <a:r>
              <a:rPr lang="zh-CN" altLang="en-US" kern="100" dirty="0">
                <a:solidFill>
                  <a:schemeClr val="bg1"/>
                </a:solidFill>
                <a:latin typeface="等线" panose="02010600030101010101" pitchFamily="2" charset="-122"/>
                <a:cs typeface="Times New Roman" panose="02020603050405020304" pitchFamily="18" charset="0"/>
              </a:rPr>
              <a:t>本</a:t>
            </a:r>
            <a:r>
              <a:rPr lang="zh-CN" altLang="zh-CN" kern="100" dirty="0">
                <a:solidFill>
                  <a:schemeClr val="bg1"/>
                </a:solidFill>
                <a:latin typeface="等线" panose="02010600030101010101" pitchFamily="2" charset="-122"/>
                <a:cs typeface="Times New Roman" panose="02020603050405020304" pitchFamily="18" charset="0"/>
              </a:rPr>
              <a:t>项目同时作为软件需求课程和项目管理课程的课程实验教学项目，能够得到教师的帮助与教学。本产品的客户同时也是教师，会在验收评审产品的同时为产品的改良提供十分专业的意见。本项目的开发也得到了学姐的帮助，提供了样例文档，能够减少小组开发项目时遇到的疑惑。</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3F607025-117F-4888-BB63-C0FF4EB0FAAB}"/>
              </a:ext>
            </a:extLst>
          </p:cNvPr>
          <p:cNvSpPr/>
          <p:nvPr/>
        </p:nvSpPr>
        <p:spPr>
          <a:xfrm>
            <a:off x="1796475" y="3715389"/>
            <a:ext cx="2675669" cy="461665"/>
          </a:xfrm>
          <a:prstGeom prst="rect">
            <a:avLst/>
          </a:prstGeom>
        </p:spPr>
        <p:txBody>
          <a:bodyPr wrap="none">
            <a:spAutoFit/>
          </a:bodyPr>
          <a:lstStyle/>
          <a:p>
            <a:r>
              <a:rPr lang="zh-CN" altLang="zh-CN" sz="2400" dirty="0">
                <a:solidFill>
                  <a:schemeClr val="bg1"/>
                </a:solidFill>
                <a:cs typeface="Times New Roman" panose="02020603050405020304" pitchFamily="18" charset="0"/>
              </a:rPr>
              <a:t>劣势（</a:t>
            </a:r>
            <a:r>
              <a:rPr lang="en-US" altLang="zh-CN" sz="2400" dirty="0">
                <a:solidFill>
                  <a:schemeClr val="bg1"/>
                </a:solidFill>
                <a:cs typeface="Times New Roman" panose="02020603050405020304" pitchFamily="18" charset="0"/>
              </a:rPr>
              <a:t>Weakness</a:t>
            </a:r>
            <a:r>
              <a:rPr lang="zh-CN" altLang="zh-CN" sz="2400" dirty="0">
                <a:solidFill>
                  <a:schemeClr val="bg1"/>
                </a:solidFill>
                <a:cs typeface="Times New Roman" panose="02020603050405020304" pitchFamily="18" charset="0"/>
              </a:rPr>
              <a:t>）</a:t>
            </a:r>
            <a:endParaRPr lang="zh-CN" altLang="en-US" sz="2400"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1505527" y="4197235"/>
            <a:ext cx="8455891" cy="1754326"/>
          </a:xfrm>
          <a:prstGeom prst="rect">
            <a:avLst/>
          </a:prstGeom>
        </p:spPr>
        <p:txBody>
          <a:bodyPr wrap="square">
            <a:spAutoFit/>
          </a:bodyPr>
          <a:lstStyle/>
          <a:p>
            <a:pPr indent="266700" algn="just">
              <a:spcAft>
                <a:spcPts val="0"/>
              </a:spcAft>
            </a:pPr>
            <a:r>
              <a:rPr lang="zh-CN" altLang="zh-CN" kern="100" dirty="0">
                <a:solidFill>
                  <a:schemeClr val="bg1"/>
                </a:solidFill>
                <a:latin typeface="等线" panose="02010600030101010101" pitchFamily="2" charset="-122"/>
                <a:cs typeface="Times New Roman" panose="02020603050405020304" pitchFamily="18" charset="0"/>
              </a:rPr>
              <a:t>本产品项目小组成员能力层次不齐，平均水平较差，且没有类似产品的开发记录。对整个开发过程的掌握能力不足，还处于学习的阶段。</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kern="100" dirty="0">
                <a:solidFill>
                  <a:schemeClr val="bg1"/>
                </a:solidFill>
                <a:latin typeface="等线" panose="02010600030101010101" pitchFamily="2" charset="-122"/>
                <a:cs typeface="Times New Roman" panose="02020603050405020304" pitchFamily="18" charset="0"/>
              </a:rPr>
              <a:t>本项目的开发时间较为紧迫，小组成员需要在完成自己别的课程任务的同时兼顾本项目的开发。</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kern="100" dirty="0">
                <a:solidFill>
                  <a:schemeClr val="bg1"/>
                </a:solidFill>
                <a:latin typeface="等线" panose="02010600030101010101" pitchFamily="2" charset="-122"/>
                <a:cs typeface="Times New Roman" panose="02020603050405020304" pitchFamily="18" charset="0"/>
              </a:rPr>
              <a:t>本产品项目小组成员还处在磨合期，彼此之间尚未达成完美的合作，还存在着任务分配不均，任务无法及时完成，任务完成效果不佳的问题。</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05868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1188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SWOT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分析</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a:extLst>
              <a:ext uri="{FF2B5EF4-FFF2-40B4-BE49-F238E27FC236}">
                <a16:creationId xmlns:a16="http://schemas.microsoft.com/office/drawing/2014/main" id="{9F6B7874-66B0-4D83-BF21-94DC484915FA}"/>
              </a:ext>
            </a:extLst>
          </p:cNvPr>
          <p:cNvSpPr/>
          <p:nvPr/>
        </p:nvSpPr>
        <p:spPr>
          <a:xfrm>
            <a:off x="1796475" y="1630280"/>
            <a:ext cx="3166251" cy="461665"/>
          </a:xfrm>
          <a:prstGeom prst="rect">
            <a:avLst/>
          </a:prstGeom>
        </p:spPr>
        <p:txBody>
          <a:bodyPr wrap="none">
            <a:spAutoFit/>
          </a:bodyPr>
          <a:lstStyle/>
          <a:p>
            <a:r>
              <a:rPr lang="zh-CN" altLang="en-US" sz="2400" b="1" dirty="0">
                <a:solidFill>
                  <a:schemeClr val="bg1"/>
                </a:solidFill>
                <a:cs typeface="Times New Roman" panose="02020603050405020304" pitchFamily="18" charset="0"/>
              </a:rPr>
              <a:t>机会（</a:t>
            </a:r>
            <a:r>
              <a:rPr lang="en-US" altLang="zh-CN" sz="2400" b="1" dirty="0">
                <a:solidFill>
                  <a:schemeClr val="bg1"/>
                </a:solidFill>
                <a:cs typeface="Times New Roman" panose="02020603050405020304" pitchFamily="18" charset="0"/>
              </a:rPr>
              <a:t>opportunities</a:t>
            </a:r>
            <a:r>
              <a:rPr lang="zh-CN" altLang="en-US" sz="2400" b="1" dirty="0">
                <a:solidFill>
                  <a:schemeClr val="bg1"/>
                </a:solidFill>
                <a:cs typeface="Times New Roman" panose="02020603050405020304" pitchFamily="18" charset="0"/>
              </a:rPr>
              <a:t>）</a:t>
            </a:r>
            <a:endParaRPr lang="zh-CN" altLang="en-US" sz="2400" b="1" dirty="0">
              <a:solidFill>
                <a:schemeClr val="bg1"/>
              </a:solidFill>
            </a:endParaRPr>
          </a:p>
        </p:txBody>
      </p:sp>
      <p:sp>
        <p:nvSpPr>
          <p:cNvPr id="4" name="矩形 3">
            <a:extLst>
              <a:ext uri="{FF2B5EF4-FFF2-40B4-BE49-F238E27FC236}">
                <a16:creationId xmlns:a16="http://schemas.microsoft.com/office/drawing/2014/main" id="{F6529633-61A8-4FCF-97CD-AEA39FC5E49C}"/>
              </a:ext>
            </a:extLst>
          </p:cNvPr>
          <p:cNvSpPr/>
          <p:nvPr/>
        </p:nvSpPr>
        <p:spPr>
          <a:xfrm>
            <a:off x="1505527" y="2228671"/>
            <a:ext cx="8455891" cy="1200329"/>
          </a:xfrm>
          <a:prstGeom prst="rect">
            <a:avLst/>
          </a:prstGeom>
        </p:spPr>
        <p:txBody>
          <a:bodyPr wrap="square">
            <a:spAutoFit/>
          </a:bodyPr>
          <a:lstStyle/>
          <a:p>
            <a:pPr indent="266700">
              <a:spcAft>
                <a:spcPts val="0"/>
              </a:spcAft>
            </a:pPr>
            <a:r>
              <a:rPr lang="zh-CN" altLang="en-US" kern="100" dirty="0">
                <a:solidFill>
                  <a:schemeClr val="bg1"/>
                </a:solidFill>
                <a:latin typeface="等线" panose="02010600030101010101" pitchFamily="2" charset="-122"/>
                <a:cs typeface="Times New Roman" panose="02020603050405020304" pitchFamily="18" charset="0"/>
              </a:rPr>
              <a:t>目前没有能够将软件工程专业学生、老师、毕业生集合起来进行交流的产品，学生跨年级的交流非常不足，这对于整个专业的发展是极其不利的。学生渴望与高低年级的学长学弟进行交流，老师也希望能有一个更加自由的平台与学生交流。本产品能够满足这种需求。</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3F607025-117F-4888-BB63-C0FF4EB0FAAB}"/>
              </a:ext>
            </a:extLst>
          </p:cNvPr>
          <p:cNvSpPr/>
          <p:nvPr/>
        </p:nvSpPr>
        <p:spPr>
          <a:xfrm>
            <a:off x="1796475" y="3715389"/>
            <a:ext cx="2353016" cy="461665"/>
          </a:xfrm>
          <a:prstGeom prst="rect">
            <a:avLst/>
          </a:prstGeom>
        </p:spPr>
        <p:txBody>
          <a:bodyPr wrap="none">
            <a:spAutoFit/>
          </a:bodyPr>
          <a:lstStyle/>
          <a:p>
            <a:r>
              <a:rPr lang="zh-CN" altLang="en-US" sz="2400" dirty="0">
                <a:solidFill>
                  <a:schemeClr val="bg1"/>
                </a:solidFill>
                <a:cs typeface="Times New Roman" panose="02020603050405020304" pitchFamily="18" charset="0"/>
              </a:rPr>
              <a:t>威胁（</a:t>
            </a:r>
            <a:r>
              <a:rPr lang="en-US" altLang="zh-CN" sz="2400" dirty="0">
                <a:solidFill>
                  <a:schemeClr val="bg1"/>
                </a:solidFill>
                <a:cs typeface="Times New Roman" panose="02020603050405020304" pitchFamily="18" charset="0"/>
              </a:rPr>
              <a:t>Threats</a:t>
            </a:r>
            <a:r>
              <a:rPr lang="zh-CN" altLang="en-US" sz="2400" dirty="0">
                <a:solidFill>
                  <a:schemeClr val="bg1"/>
                </a:solidFill>
                <a:cs typeface="Times New Roman" panose="02020603050405020304" pitchFamily="18" charset="0"/>
              </a:rPr>
              <a:t>）</a:t>
            </a:r>
            <a:endParaRPr lang="zh-CN" altLang="en-US" sz="2400" dirty="0">
              <a:solidFill>
                <a:schemeClr val="bg1"/>
              </a:solidFill>
            </a:endParaRPr>
          </a:p>
        </p:txBody>
      </p:sp>
      <p:sp>
        <p:nvSpPr>
          <p:cNvPr id="6" name="矩形 5">
            <a:extLst>
              <a:ext uri="{FF2B5EF4-FFF2-40B4-BE49-F238E27FC236}">
                <a16:creationId xmlns:a16="http://schemas.microsoft.com/office/drawing/2014/main" id="{260731DD-30AF-441C-86F4-4856B838AEAC}"/>
              </a:ext>
            </a:extLst>
          </p:cNvPr>
          <p:cNvSpPr/>
          <p:nvPr/>
        </p:nvSpPr>
        <p:spPr>
          <a:xfrm>
            <a:off x="1505527" y="4197235"/>
            <a:ext cx="8455891" cy="923330"/>
          </a:xfrm>
          <a:prstGeom prst="rect">
            <a:avLst/>
          </a:prstGeom>
        </p:spPr>
        <p:txBody>
          <a:bodyPr wrap="square">
            <a:spAutoFit/>
          </a:bodyPr>
          <a:lstStyle/>
          <a:p>
            <a:pPr indent="266700" algn="just">
              <a:spcAft>
                <a:spcPts val="0"/>
              </a:spcAft>
            </a:pPr>
            <a:r>
              <a:rPr lang="zh-CN" altLang="en-US" kern="100" dirty="0">
                <a:solidFill>
                  <a:schemeClr val="bg1"/>
                </a:solidFill>
                <a:latin typeface="等线" panose="02010600030101010101" pitchFamily="2" charset="-122"/>
                <a:cs typeface="Times New Roman" panose="02020603050405020304" pitchFamily="18" charset="0"/>
              </a:rPr>
              <a:t>由于本项目属于课程教学项目，同时有别的开发小组在对这一相似的需求进行项目开发。别的开发小组有着开发能力很强的项目成员。他们开发的项目可能有更多的功能和更高的完成度。</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853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19DFF350-7843-4487-B98E-74449C72F6D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84928" y="2035262"/>
            <a:ext cx="8622143" cy="2787476"/>
          </a:xfrm>
          <a:prstGeom prst="rect">
            <a:avLst/>
          </a:prstGeom>
        </p:spPr>
      </p:pic>
    </p:spTree>
    <p:extLst>
      <p:ext uri="{BB962C8B-B14F-4D97-AF65-F5344CB8AC3E}">
        <p14:creationId xmlns:p14="http://schemas.microsoft.com/office/powerpoint/2010/main" val="4044165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E83BC57B-C784-496E-A675-3F93F7DBE8D5}"/>
              </a:ext>
            </a:extLst>
          </p:cNvPr>
          <p:cNvPicPr/>
          <p:nvPr/>
        </p:nvPicPr>
        <p:blipFill>
          <a:blip r:embed="rId3">
            <a:extLst>
              <a:ext uri="{28A0092B-C50C-407E-A947-70E740481C1C}">
                <a14:useLocalDpi xmlns:a14="http://schemas.microsoft.com/office/drawing/2010/main" val="0"/>
              </a:ext>
            </a:extLst>
          </a:blip>
          <a:stretch>
            <a:fillRect/>
          </a:stretch>
        </p:blipFill>
        <p:spPr>
          <a:xfrm>
            <a:off x="1796475" y="1916697"/>
            <a:ext cx="8608289" cy="3275994"/>
          </a:xfrm>
          <a:prstGeom prst="rect">
            <a:avLst/>
          </a:prstGeom>
        </p:spPr>
      </p:pic>
    </p:spTree>
    <p:extLst>
      <p:ext uri="{BB962C8B-B14F-4D97-AF65-F5344CB8AC3E}">
        <p14:creationId xmlns:p14="http://schemas.microsoft.com/office/powerpoint/2010/main" val="19920762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877985"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数据流程和处理流程</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64EF17E4-6224-43F8-93CE-E2DC4AA86CB7}"/>
              </a:ext>
            </a:extLst>
          </p:cNvPr>
          <p:cNvPicPr/>
          <p:nvPr/>
        </p:nvPicPr>
        <p:blipFill>
          <a:blip r:embed="rId3">
            <a:extLst>
              <a:ext uri="{28A0092B-C50C-407E-A947-70E740481C1C}">
                <a14:useLocalDpi xmlns:a14="http://schemas.microsoft.com/office/drawing/2010/main" val="0"/>
              </a:ext>
            </a:extLst>
          </a:blip>
          <a:stretch>
            <a:fillRect/>
          </a:stretch>
        </p:blipFill>
        <p:spPr>
          <a:xfrm>
            <a:off x="1784928" y="1870363"/>
            <a:ext cx="8622143" cy="3117273"/>
          </a:xfrm>
          <a:prstGeom prst="rect">
            <a:avLst/>
          </a:prstGeom>
        </p:spPr>
      </p:pic>
    </p:spTree>
    <p:extLst>
      <p:ext uri="{BB962C8B-B14F-4D97-AF65-F5344CB8AC3E}">
        <p14:creationId xmlns:p14="http://schemas.microsoft.com/office/powerpoint/2010/main" val="2123975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改进之处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2784763" y="2644170"/>
            <a:ext cx="662247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strike="noStrike" cap="none" normalizeH="0" baseline="0" dirty="0">
                <a:ln>
                  <a:noFill/>
                </a:ln>
                <a:solidFill>
                  <a:schemeClr val="bg1">
                    <a:lumMod val="95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zh-CN" altLang="en-US" sz="2400" b="1" i="0" strike="noStrike" cap="none" normalizeH="0" baseline="0" dirty="0">
                <a:ln>
                  <a:noFill/>
                </a:ln>
                <a:solidFill>
                  <a:schemeClr val="bg1">
                    <a:lumMod val="95000"/>
                  </a:schemeClr>
                </a:solidFill>
                <a:effectLst/>
                <a:latin typeface="宋体" panose="02010600030101010101" pitchFamily="2" charset="-122"/>
                <a:ea typeface="宋体" panose="02010600030101010101" pitchFamily="2" charset="-122"/>
                <a:cs typeface="Times New Roman" panose="02020603050405020304" pitchFamily="18" charset="0"/>
              </a:rPr>
              <a:t>本系统较现有系统相比进行改进，使得系统对软件工程系列课程更具针对性，同时作为手机端</a:t>
            </a:r>
            <a:r>
              <a:rPr kumimoji="0" lang="en-US" altLang="zh-CN" sz="2400" b="1" i="0" strike="noStrike" cap="none" normalizeH="0" baseline="0" dirty="0">
                <a:ln>
                  <a:noFill/>
                </a:ln>
                <a:solidFill>
                  <a:schemeClr val="bg1">
                    <a:lumMod val="95000"/>
                  </a:schemeClr>
                </a:solidFill>
                <a:effectLst/>
                <a:latin typeface="宋体" panose="02010600030101010101" pitchFamily="2" charset="-122"/>
                <a:ea typeface="宋体" panose="02010600030101010101" pitchFamily="2" charset="-122"/>
                <a:cs typeface="Times New Roman" panose="02020603050405020304" pitchFamily="18" charset="0"/>
              </a:rPr>
              <a:t>app</a:t>
            </a:r>
            <a:r>
              <a:rPr kumimoji="0" lang="zh-CN" altLang="en-US" sz="2400" b="1" i="0" strike="noStrike" cap="none" normalizeH="0" baseline="0" dirty="0">
                <a:ln>
                  <a:noFill/>
                </a:ln>
                <a:solidFill>
                  <a:schemeClr val="bg1">
                    <a:lumMod val="95000"/>
                  </a:schemeClr>
                </a:solidFill>
                <a:effectLst/>
                <a:latin typeface="宋体" panose="02010600030101010101" pitchFamily="2" charset="-122"/>
                <a:ea typeface="宋体" panose="02010600030101010101" pitchFamily="2" charset="-122"/>
                <a:cs typeface="Times New Roman" panose="02020603050405020304" pitchFamily="18" charset="0"/>
              </a:rPr>
              <a:t>，使用方法简单清晰，功能更加完善，且具备讨论专区功能，较现有系统更加方便。</a:t>
            </a:r>
            <a:r>
              <a:rPr kumimoji="0" lang="zh-CN" altLang="en-US" sz="2400" b="1" i="0" strike="noStrike" cap="none" normalizeH="0" baseline="0" dirty="0">
                <a:ln>
                  <a:noFill/>
                </a:ln>
                <a:solidFill>
                  <a:schemeClr val="bg1">
                    <a:lumMod val="95000"/>
                  </a:schemeClr>
                </a:solidFill>
                <a:effectLst/>
              </a:rPr>
              <a:t> </a:t>
            </a:r>
            <a:endParaRPr kumimoji="0" lang="zh-CN" altLang="en-US" sz="2400" b="1" i="0" strike="noStrike" cap="none" normalizeH="0" baseline="0" dirty="0">
              <a:ln>
                <a:noFill/>
              </a:ln>
              <a:solidFill>
                <a:schemeClr val="bg1">
                  <a:lumMod val="95000"/>
                </a:schemeClr>
              </a:solidFill>
              <a:effectLst/>
              <a:latin typeface="Arial" panose="020B0604020202020204" pitchFamily="34" charset="0"/>
            </a:endParaRPr>
          </a:p>
        </p:txBody>
      </p:sp>
    </p:spTree>
    <p:extLst>
      <p:ext uri="{BB962C8B-B14F-4D97-AF65-F5344CB8AC3E}">
        <p14:creationId xmlns:p14="http://schemas.microsoft.com/office/powerpoint/2010/main" val="22426423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05403"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影响</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9F481AA9-D8E8-4DDC-AFAC-9719DC7941A1}"/>
              </a:ext>
            </a:extLst>
          </p:cNvPr>
          <p:cNvSpPr>
            <a:spLocks noChangeArrowheads="1"/>
          </p:cNvSpPr>
          <p:nvPr/>
        </p:nvSpPr>
        <p:spPr bwMode="auto">
          <a:xfrm>
            <a:off x="2493819" y="1997839"/>
            <a:ext cx="717665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zh-CN" sz="2000" b="1" i="0" strike="noStrike" cap="none" normalizeH="0" baseline="0" dirty="0">
                <a:ln>
                  <a:noFill/>
                </a:ln>
                <a:solidFill>
                  <a:schemeClr val="bg1">
                    <a:lumMod val="95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2000" b="1" dirty="0">
                <a:solidFill>
                  <a:schemeClr val="bg1">
                    <a:lumMod val="95000"/>
                  </a:schemeClr>
                </a:solidFill>
              </a:rPr>
              <a:t>当代网络教育逐渐兴起，网络环境以其广大的覆盖面，规范化的管理和简单的访问方式逐渐被教育界所重视。通过网络进行教学管理将会极大地帮助教育者与学生，教育者能够更清晰明确地管理学生，发布课程文档，进行测试；学生能更便捷地查看课程文档，进行测试，与同学老师进行沟通，提出问题。</a:t>
            </a:r>
          </a:p>
          <a:p>
            <a:r>
              <a:rPr lang="en-US" altLang="zh-CN" sz="2000" b="1" dirty="0">
                <a:solidFill>
                  <a:schemeClr val="bg1">
                    <a:lumMod val="95000"/>
                  </a:schemeClr>
                </a:solidFill>
              </a:rPr>
              <a:t>	</a:t>
            </a:r>
            <a:r>
              <a:rPr lang="zh-CN" altLang="zh-CN" sz="2000" b="1" dirty="0">
                <a:solidFill>
                  <a:schemeClr val="bg1">
                    <a:lumMod val="95000"/>
                  </a:schemeClr>
                </a:solidFill>
              </a:rPr>
              <a:t>网络教育管理具有较低的教学成本，更便捷的沟通方式，能够拉近教育者和学生之间的距离。这种管理方式将会成为现代知识普及和群体教育的强大助手。</a:t>
            </a:r>
            <a:endParaRPr kumimoji="0" lang="zh-CN" altLang="en-US" sz="2800" b="1" i="0" strike="noStrike" cap="none" normalizeH="0" baseline="0" dirty="0">
              <a:ln>
                <a:noFill/>
              </a:ln>
              <a:solidFill>
                <a:schemeClr val="bg1">
                  <a:lumMod val="95000"/>
                </a:schemeClr>
              </a:solidFill>
              <a:effectLst/>
              <a:latin typeface="Arial" panose="020B0604020202020204" pitchFamily="34" charset="0"/>
            </a:endParaRPr>
          </a:p>
        </p:txBody>
      </p:sp>
    </p:spTree>
    <p:extLst>
      <p:ext uri="{BB962C8B-B14F-4D97-AF65-F5344CB8AC3E}">
        <p14:creationId xmlns:p14="http://schemas.microsoft.com/office/powerpoint/2010/main" val="1998877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972602E8-E756-44EC-92D0-DC80E78B2623}"/>
              </a:ext>
            </a:extLst>
          </p:cNvPr>
          <p:cNvGraphicFramePr>
            <a:graphicFrameLocks noGrp="1"/>
          </p:cNvGraphicFramePr>
          <p:nvPr>
            <p:extLst>
              <p:ext uri="{D42A27DB-BD31-4B8C-83A1-F6EECF244321}">
                <p14:modId xmlns:p14="http://schemas.microsoft.com/office/powerpoint/2010/main" val="499565324"/>
              </p:ext>
            </p:extLst>
          </p:nvPr>
        </p:nvGraphicFramePr>
        <p:xfrm>
          <a:off x="1046490" y="2109884"/>
          <a:ext cx="10134128" cy="4417314"/>
        </p:xfrm>
        <a:graphic>
          <a:graphicData uri="http://schemas.openxmlformats.org/drawingml/2006/table">
            <a:tbl>
              <a:tblPr firstRow="1" firstCol="1" bandRow="1">
                <a:tableStyleId>{F5AB1C69-6EDB-4FF4-983F-18BD219EF322}</a:tableStyleId>
              </a:tblPr>
              <a:tblGrid>
                <a:gridCol w="1048318">
                  <a:extLst>
                    <a:ext uri="{9D8B030D-6E8A-4147-A177-3AD203B41FA5}">
                      <a16:colId xmlns:a16="http://schemas.microsoft.com/office/drawing/2014/main" val="1606734571"/>
                    </a:ext>
                  </a:extLst>
                </a:gridCol>
                <a:gridCol w="1755873">
                  <a:extLst>
                    <a:ext uri="{9D8B030D-6E8A-4147-A177-3AD203B41FA5}">
                      <a16:colId xmlns:a16="http://schemas.microsoft.com/office/drawing/2014/main" val="3976028105"/>
                    </a:ext>
                  </a:extLst>
                </a:gridCol>
                <a:gridCol w="1581152">
                  <a:extLst>
                    <a:ext uri="{9D8B030D-6E8A-4147-A177-3AD203B41FA5}">
                      <a16:colId xmlns:a16="http://schemas.microsoft.com/office/drawing/2014/main" val="4251968857"/>
                    </a:ext>
                  </a:extLst>
                </a:gridCol>
                <a:gridCol w="2986344">
                  <a:extLst>
                    <a:ext uri="{9D8B030D-6E8A-4147-A177-3AD203B41FA5}">
                      <a16:colId xmlns:a16="http://schemas.microsoft.com/office/drawing/2014/main" val="1450002976"/>
                    </a:ext>
                  </a:extLst>
                </a:gridCol>
                <a:gridCol w="2762441">
                  <a:extLst>
                    <a:ext uri="{9D8B030D-6E8A-4147-A177-3AD203B41FA5}">
                      <a16:colId xmlns:a16="http://schemas.microsoft.com/office/drawing/2014/main" val="172913491"/>
                    </a:ext>
                  </a:extLst>
                </a:gridCol>
              </a:tblGrid>
              <a:tr h="0">
                <a:tc>
                  <a:txBody>
                    <a:bodyPr/>
                    <a:lstStyle/>
                    <a:p>
                      <a:pPr algn="ctr">
                        <a:lnSpc>
                          <a:spcPct val="150000"/>
                        </a:lnSpc>
                        <a:spcAft>
                          <a:spcPts val="0"/>
                        </a:spcAft>
                      </a:pPr>
                      <a:r>
                        <a:rPr lang="zh-CN" sz="2000" u="none" kern="100">
                          <a:effectLst/>
                        </a:rPr>
                        <a:t>方案</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开发语言</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框架</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优点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31545"/>
                  </a:ext>
                </a:extLst>
              </a:tr>
              <a:tr h="0">
                <a:tc>
                  <a:txBody>
                    <a:bodyPr/>
                    <a:lstStyle/>
                    <a:p>
                      <a:pPr algn="ctr">
                        <a:lnSpc>
                          <a:spcPct val="150000"/>
                        </a:lnSpc>
                        <a:spcAft>
                          <a:spcPts val="0"/>
                        </a:spcAft>
                      </a:pPr>
                      <a:r>
                        <a:rPr lang="en-US" sz="2000" u="none" kern="100">
                          <a:effectLst/>
                        </a:rPr>
                        <a:t>1</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JAVA</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Spring</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文档丰富；</a:t>
                      </a:r>
                    </a:p>
                    <a:p>
                      <a:pPr algn="ctr">
                        <a:lnSpc>
                          <a:spcPct val="150000"/>
                        </a:lnSpc>
                        <a:spcAft>
                          <a:spcPts val="0"/>
                        </a:spcAft>
                      </a:pPr>
                      <a:r>
                        <a:rPr lang="zh-CN" sz="2000" u="none" kern="100">
                          <a:effectLst/>
                        </a:rPr>
                        <a:t>社区活跃；</a:t>
                      </a:r>
                    </a:p>
                    <a:p>
                      <a:pPr algn="ctr">
                        <a:lnSpc>
                          <a:spcPct val="150000"/>
                        </a:lnSpc>
                        <a:spcAft>
                          <a:spcPts val="0"/>
                        </a:spcAft>
                      </a:pPr>
                      <a:r>
                        <a:rPr lang="zh-CN" sz="2000" u="none" kern="100">
                          <a:effectLst/>
                        </a:rPr>
                        <a:t>组内大部分成员对</a:t>
                      </a:r>
                      <a:r>
                        <a:rPr lang="en-US" sz="2000" u="none" kern="100">
                          <a:effectLst/>
                        </a:rPr>
                        <a:t>Java</a:t>
                      </a:r>
                      <a:r>
                        <a:rPr lang="zh-CN" sz="2000" u="none" kern="100">
                          <a:effectLst/>
                        </a:rPr>
                        <a:t>语言较</a:t>
                      </a:r>
                      <a:r>
                        <a:rPr lang="en-US" sz="2000" u="none" kern="100">
                          <a:effectLst/>
                        </a:rPr>
                        <a:t>Python</a:t>
                      </a:r>
                      <a:r>
                        <a:rPr lang="zh-CN" sz="2000" u="none" kern="100">
                          <a:effectLst/>
                        </a:rPr>
                        <a:t>来说更熟悉；</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组内没有成员对该框架有过开发经验；</a:t>
                      </a:r>
                    </a:p>
                    <a:p>
                      <a:pPr algn="ctr">
                        <a:lnSpc>
                          <a:spcPct val="150000"/>
                        </a:lnSpc>
                        <a:spcAft>
                          <a:spcPts val="0"/>
                        </a:spcAft>
                      </a:pPr>
                      <a:r>
                        <a:rPr lang="zh-CN" sz="2000" u="none" kern="100">
                          <a:effectLst/>
                        </a:rPr>
                        <a:t>功能繁杂，学习难度较方案一更大；</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4365273"/>
                  </a:ext>
                </a:extLst>
              </a:tr>
              <a:tr h="0">
                <a:tc>
                  <a:txBody>
                    <a:bodyPr/>
                    <a:lstStyle/>
                    <a:p>
                      <a:pPr algn="ctr">
                        <a:lnSpc>
                          <a:spcPct val="150000"/>
                        </a:lnSpc>
                        <a:spcAft>
                          <a:spcPts val="0"/>
                        </a:spcAft>
                      </a:pPr>
                      <a:r>
                        <a:rPr lang="en-US" sz="2000" u="none" kern="100">
                          <a:effectLst/>
                        </a:rPr>
                        <a:t>2</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Python</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Django</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入门难度低；</a:t>
                      </a:r>
                    </a:p>
                    <a:p>
                      <a:pPr algn="ctr">
                        <a:lnSpc>
                          <a:spcPct val="150000"/>
                        </a:lnSpc>
                        <a:spcAft>
                          <a:spcPts val="0"/>
                        </a:spcAft>
                      </a:pPr>
                      <a:r>
                        <a:rPr lang="zh-CN" sz="2000" u="none" kern="100">
                          <a:effectLst/>
                        </a:rPr>
                        <a:t>文档丰富；</a:t>
                      </a:r>
                    </a:p>
                    <a:p>
                      <a:pPr algn="ctr">
                        <a:lnSpc>
                          <a:spcPct val="150000"/>
                        </a:lnSpc>
                        <a:spcAft>
                          <a:spcPts val="0"/>
                        </a:spcAft>
                      </a:pPr>
                      <a:r>
                        <a:rPr lang="zh-CN" sz="2000" u="none" kern="100">
                          <a:effectLst/>
                        </a:rPr>
                        <a:t>社区活跃；</a:t>
                      </a:r>
                    </a:p>
                    <a:p>
                      <a:pPr algn="ctr">
                        <a:lnSpc>
                          <a:spcPct val="150000"/>
                        </a:lnSpc>
                        <a:spcAft>
                          <a:spcPts val="0"/>
                        </a:spcAft>
                      </a:pPr>
                      <a:r>
                        <a:rPr lang="zh-CN" sz="2000" u="none" kern="100">
                          <a:effectLst/>
                        </a:rPr>
                        <a:t>适合轻量级网站的快速开发；</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rPr>
                        <a:t>组内大部分成员对</a:t>
                      </a:r>
                      <a:r>
                        <a:rPr lang="en-US" sz="2000" u="none" kern="100" dirty="0">
                          <a:effectLst/>
                        </a:rPr>
                        <a:t>Python</a:t>
                      </a:r>
                      <a:r>
                        <a:rPr lang="zh-CN" sz="2000" u="none" kern="100" dirty="0">
                          <a:effectLst/>
                        </a:rPr>
                        <a:t>并不熟悉；</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2490381"/>
                  </a:ext>
                </a:extLst>
              </a:tr>
            </a:tbl>
          </a:graphicData>
        </a:graphic>
      </p:graphicFrame>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2942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strike="noStrike" cap="none" normalizeH="0" baseline="0" dirty="0">
                <a:ln>
                  <a:noFill/>
                </a:ln>
                <a:solidFill>
                  <a:schemeClr val="bg1">
                    <a:lumMod val="95000"/>
                  </a:schemeClr>
                </a:solidFill>
                <a:effectLst/>
                <a:latin typeface="等线" panose="02010600030101010101" pitchFamily="2" charset="-122"/>
                <a:ea typeface="等线" panose="02010600030101010101" pitchFamily="2" charset="-122"/>
                <a:cs typeface="Times New Roman" panose="02020603050405020304" pitchFamily="18" charset="0"/>
              </a:rPr>
              <a:t>网站后端可选技术</a:t>
            </a:r>
            <a:r>
              <a:rPr kumimoji="0" lang="zh-CN" altLang="en-US" sz="2000" b="1" i="0" strike="noStrike" cap="none" normalizeH="0" baseline="0" dirty="0">
                <a:ln>
                  <a:noFill/>
                </a:ln>
                <a:solidFill>
                  <a:schemeClr val="bg1">
                    <a:lumMod val="95000"/>
                  </a:schemeClr>
                </a:solidFill>
                <a:effectLst/>
              </a:rPr>
              <a:t> </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spTree>
    <p:extLst>
      <p:ext uri="{BB962C8B-B14F-4D97-AF65-F5344CB8AC3E}">
        <p14:creationId xmlns:p14="http://schemas.microsoft.com/office/powerpoint/2010/main" val="767013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5650" y="1526179"/>
            <a:ext cx="21964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APP</a:t>
            </a:r>
            <a:r>
              <a:rPr lang="zh-CN" altLang="en-US"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前端可选技术</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graphicFrame>
        <p:nvGraphicFramePr>
          <p:cNvPr id="2" name="表格 1">
            <a:extLst>
              <a:ext uri="{FF2B5EF4-FFF2-40B4-BE49-F238E27FC236}">
                <a16:creationId xmlns:a16="http://schemas.microsoft.com/office/drawing/2014/main" id="{80B87D60-F0A0-4B7A-B721-858FF8AE80D6}"/>
              </a:ext>
            </a:extLst>
          </p:cNvPr>
          <p:cNvGraphicFramePr>
            <a:graphicFrameLocks noGrp="1"/>
          </p:cNvGraphicFramePr>
          <p:nvPr>
            <p:extLst>
              <p:ext uri="{D42A27DB-BD31-4B8C-83A1-F6EECF244321}">
                <p14:modId xmlns:p14="http://schemas.microsoft.com/office/powerpoint/2010/main" val="1556360796"/>
              </p:ext>
            </p:extLst>
          </p:nvPr>
        </p:nvGraphicFramePr>
        <p:xfrm>
          <a:off x="1046490" y="1992521"/>
          <a:ext cx="10099020" cy="4319143"/>
        </p:xfrm>
        <a:graphic>
          <a:graphicData uri="http://schemas.openxmlformats.org/drawingml/2006/table">
            <a:tbl>
              <a:tblPr firstRow="1" firstCol="1" bandRow="1">
                <a:tableStyleId>{F5AB1C69-6EDB-4FF4-983F-18BD219EF322}</a:tableStyleId>
              </a:tblPr>
              <a:tblGrid>
                <a:gridCol w="699183">
                  <a:extLst>
                    <a:ext uri="{9D8B030D-6E8A-4147-A177-3AD203B41FA5}">
                      <a16:colId xmlns:a16="http://schemas.microsoft.com/office/drawing/2014/main" val="4251863491"/>
                    </a:ext>
                  </a:extLst>
                </a:gridCol>
                <a:gridCol w="1587994">
                  <a:extLst>
                    <a:ext uri="{9D8B030D-6E8A-4147-A177-3AD203B41FA5}">
                      <a16:colId xmlns:a16="http://schemas.microsoft.com/office/drawing/2014/main" val="2774237521"/>
                    </a:ext>
                  </a:extLst>
                </a:gridCol>
                <a:gridCol w="2064327">
                  <a:extLst>
                    <a:ext uri="{9D8B030D-6E8A-4147-A177-3AD203B41FA5}">
                      <a16:colId xmlns:a16="http://schemas.microsoft.com/office/drawing/2014/main" val="257401539"/>
                    </a:ext>
                  </a:extLst>
                </a:gridCol>
                <a:gridCol w="2508996">
                  <a:extLst>
                    <a:ext uri="{9D8B030D-6E8A-4147-A177-3AD203B41FA5}">
                      <a16:colId xmlns:a16="http://schemas.microsoft.com/office/drawing/2014/main" val="808021923"/>
                    </a:ext>
                  </a:extLst>
                </a:gridCol>
                <a:gridCol w="3238520">
                  <a:extLst>
                    <a:ext uri="{9D8B030D-6E8A-4147-A177-3AD203B41FA5}">
                      <a16:colId xmlns:a16="http://schemas.microsoft.com/office/drawing/2014/main" val="1126499473"/>
                    </a:ext>
                  </a:extLst>
                </a:gridCol>
              </a:tblGrid>
              <a:tr h="0">
                <a:tc>
                  <a:txBody>
                    <a:bodyPr/>
                    <a:lstStyle/>
                    <a:p>
                      <a:pPr algn="ctr">
                        <a:lnSpc>
                          <a:spcPct val="150000"/>
                        </a:lnSpc>
                        <a:spcAft>
                          <a:spcPts val="0"/>
                        </a:spcAft>
                      </a:pPr>
                      <a:r>
                        <a:rPr lang="zh-CN" sz="2000" u="none" kern="100">
                          <a:effectLst/>
                        </a:rPr>
                        <a:t>编号</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开发语言</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框架</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优点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8167836"/>
                  </a:ext>
                </a:extLst>
              </a:tr>
              <a:tr h="0">
                <a:tc>
                  <a:txBody>
                    <a:bodyPr/>
                    <a:lstStyle/>
                    <a:p>
                      <a:pPr algn="ctr">
                        <a:lnSpc>
                          <a:spcPct val="150000"/>
                        </a:lnSpc>
                        <a:spcAft>
                          <a:spcPts val="0"/>
                        </a:spcAft>
                      </a:pPr>
                      <a:r>
                        <a:rPr lang="en-US" sz="2000" u="none" kern="100">
                          <a:effectLst/>
                        </a:rPr>
                        <a:t>1</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HTML5+CSS+ JavaScript</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Bootstrap+ jQuery</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简洁易懂，功能强大</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涉及技术较多</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8875655"/>
                  </a:ext>
                </a:extLst>
              </a:tr>
              <a:tr h="0">
                <a:tc>
                  <a:txBody>
                    <a:bodyPr/>
                    <a:lstStyle/>
                    <a:p>
                      <a:pPr algn="ctr">
                        <a:lnSpc>
                          <a:spcPct val="150000"/>
                        </a:lnSpc>
                        <a:spcAft>
                          <a:spcPts val="0"/>
                        </a:spcAft>
                      </a:pPr>
                      <a:r>
                        <a:rPr lang="en-US" sz="2000" u="none" kern="100">
                          <a:effectLst/>
                        </a:rPr>
                        <a:t>2</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java</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Spring</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组员对其有一定的熟悉，功能强大</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只能开发安卓平台应用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7329982"/>
                  </a:ext>
                </a:extLst>
              </a:tr>
              <a:tr h="0">
                <a:tc>
                  <a:txBody>
                    <a:bodyPr/>
                    <a:lstStyle/>
                    <a:p>
                      <a:pPr algn="ctr">
                        <a:lnSpc>
                          <a:spcPct val="150000"/>
                        </a:lnSpc>
                        <a:spcAft>
                          <a:spcPts val="0"/>
                        </a:spcAft>
                      </a:pPr>
                      <a:r>
                        <a:rPr lang="en-US" sz="2000" u="none" kern="100">
                          <a:effectLst/>
                        </a:rPr>
                        <a:t>3</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Object-C</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 </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功能强大，可以开发</a:t>
                      </a:r>
                      <a:r>
                        <a:rPr lang="en-US" sz="2000" u="none" kern="100">
                          <a:effectLst/>
                        </a:rPr>
                        <a:t>IOS</a:t>
                      </a:r>
                      <a:r>
                        <a:rPr lang="zh-CN" sz="2000" u="none" kern="100">
                          <a:effectLst/>
                        </a:rPr>
                        <a:t>平台的应用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组内成员对其熟悉度不够</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0549095"/>
                  </a:ext>
                </a:extLst>
              </a:tr>
              <a:tr h="0">
                <a:tc>
                  <a:txBody>
                    <a:bodyPr/>
                    <a:lstStyle/>
                    <a:p>
                      <a:pPr algn="ctr">
                        <a:lnSpc>
                          <a:spcPct val="150000"/>
                        </a:lnSpc>
                        <a:spcAft>
                          <a:spcPts val="0"/>
                        </a:spcAft>
                      </a:pPr>
                      <a:r>
                        <a:rPr lang="en-US" sz="2000" u="none" kern="100">
                          <a:effectLst/>
                        </a:rPr>
                        <a:t>4</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C++</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 </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简洁易懂，功能强大，与</a:t>
                      </a:r>
                      <a:r>
                        <a:rPr lang="en-US" sz="2000" u="none" kern="100">
                          <a:effectLst/>
                        </a:rPr>
                        <a:t>C</a:t>
                      </a:r>
                      <a:r>
                        <a:rPr lang="zh-CN" sz="2000" u="none" kern="100">
                          <a:effectLst/>
                        </a:rPr>
                        <a:t>语言、</a:t>
                      </a:r>
                      <a:r>
                        <a:rPr lang="en-US" sz="2000" u="none" kern="100">
                          <a:effectLst/>
                        </a:rPr>
                        <a:t>Java</a:t>
                      </a:r>
                      <a:r>
                        <a:rPr lang="zh-CN" sz="2000" u="none" kern="100">
                          <a:effectLst/>
                        </a:rPr>
                        <a:t>语言相似</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rPr>
                        <a:t>组内成员对其熟悉度不够</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7009738"/>
                  </a:ext>
                </a:extLst>
              </a:tr>
            </a:tbl>
          </a:graphicData>
        </a:graphic>
      </p:graphicFrame>
    </p:spTree>
    <p:extLst>
      <p:ext uri="{BB962C8B-B14F-4D97-AF65-F5344CB8AC3E}">
        <p14:creationId xmlns:p14="http://schemas.microsoft.com/office/powerpoint/2010/main" val="36789964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数据库可选技术</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2629455705"/>
              </p:ext>
            </p:extLst>
          </p:nvPr>
        </p:nvGraphicFramePr>
        <p:xfrm>
          <a:off x="1046490" y="2353939"/>
          <a:ext cx="10092565" cy="1679067"/>
        </p:xfrm>
        <a:graphic>
          <a:graphicData uri="http://schemas.openxmlformats.org/drawingml/2006/table">
            <a:tbl>
              <a:tblPr firstRow="1" firstCol="1" bandRow="1">
                <a:tableStyleId>{F5AB1C69-6EDB-4FF4-983F-18BD219EF322}</a:tableStyleId>
              </a:tblPr>
              <a:tblGrid>
                <a:gridCol w="962419">
                  <a:extLst>
                    <a:ext uri="{9D8B030D-6E8A-4147-A177-3AD203B41FA5}">
                      <a16:colId xmlns:a16="http://schemas.microsoft.com/office/drawing/2014/main" val="100666235"/>
                    </a:ext>
                  </a:extLst>
                </a:gridCol>
                <a:gridCol w="1967346">
                  <a:extLst>
                    <a:ext uri="{9D8B030D-6E8A-4147-A177-3AD203B41FA5}">
                      <a16:colId xmlns:a16="http://schemas.microsoft.com/office/drawing/2014/main" val="439479786"/>
                    </a:ext>
                  </a:extLst>
                </a:gridCol>
                <a:gridCol w="3588327">
                  <a:extLst>
                    <a:ext uri="{9D8B030D-6E8A-4147-A177-3AD203B41FA5}">
                      <a16:colId xmlns:a16="http://schemas.microsoft.com/office/drawing/2014/main" val="669076393"/>
                    </a:ext>
                  </a:extLst>
                </a:gridCol>
                <a:gridCol w="3574473">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000" u="none" kern="100">
                          <a:effectLst/>
                        </a:rPr>
                        <a:t>方案</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数据库工具</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优点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缺点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000" u="none" kern="100">
                          <a:effectLst/>
                        </a:rPr>
                        <a:t>1</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effectLst/>
                        </a:rPr>
                        <a:t>MySQL</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开源，安装方便，使用简单</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相对于</a:t>
                      </a:r>
                      <a:r>
                        <a:rPr lang="en-US" sz="2000" u="none" kern="100">
                          <a:effectLst/>
                        </a:rPr>
                        <a:t>SQL server</a:t>
                      </a:r>
                      <a:r>
                        <a:rPr lang="zh-CN" sz="2000" u="none" kern="100">
                          <a:effectLst/>
                        </a:rPr>
                        <a:t>来说功能不够强</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000" u="none" kern="100">
                          <a:effectLst/>
                        </a:rPr>
                        <a:t>2</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dirty="0">
                          <a:effectLst/>
                        </a:rPr>
                        <a:t>SQL Server</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effectLst/>
                        </a:rPr>
                        <a:t>企业级，稳定</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effectLst/>
                        </a:rPr>
                        <a:t>非开源，使用相对复杂</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60819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技术可行性</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Rectangle 1">
            <a:extLst>
              <a:ext uri="{FF2B5EF4-FFF2-40B4-BE49-F238E27FC236}">
                <a16:creationId xmlns:a16="http://schemas.microsoft.com/office/drawing/2014/main" id="{33BB745E-6286-4919-8834-975F4A05EFDF}"/>
              </a:ext>
            </a:extLst>
          </p:cNvPr>
          <p:cNvSpPr>
            <a:spLocks noChangeArrowheads="1"/>
          </p:cNvSpPr>
          <p:nvPr/>
        </p:nvSpPr>
        <p:spPr bwMode="auto">
          <a:xfrm>
            <a:off x="934701" y="172440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000" b="1" dirty="0">
                <a:solidFill>
                  <a:schemeClr val="bg1">
                    <a:lumMod val="95000"/>
                  </a:schemeClr>
                </a:solidFill>
                <a:latin typeface="等线" panose="02010600030101010101" pitchFamily="2" charset="-122"/>
                <a:ea typeface="等线" panose="02010600030101010101" pitchFamily="2" charset="-122"/>
                <a:cs typeface="Times New Roman" panose="02020603050405020304" pitchFamily="18" charset="0"/>
              </a:rPr>
              <a:t>服务器操作系统可选技术</a:t>
            </a:r>
            <a:endParaRPr kumimoji="0" lang="zh-CN" altLang="en-US" sz="2000" b="1" i="0" strike="noStrike" cap="none" normalizeH="0" baseline="0" dirty="0">
              <a:ln>
                <a:noFill/>
              </a:ln>
              <a:solidFill>
                <a:schemeClr val="bg1">
                  <a:lumMod val="95000"/>
                </a:schemeClr>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934E4BCC-56F9-4511-A4C8-EBE1A2A4D2AF}"/>
              </a:ext>
            </a:extLst>
          </p:cNvPr>
          <p:cNvGraphicFramePr>
            <a:graphicFrameLocks noGrp="1"/>
          </p:cNvGraphicFramePr>
          <p:nvPr>
            <p:extLst>
              <p:ext uri="{D42A27DB-BD31-4B8C-83A1-F6EECF244321}">
                <p14:modId xmlns:p14="http://schemas.microsoft.com/office/powerpoint/2010/main" val="1004333357"/>
              </p:ext>
            </p:extLst>
          </p:nvPr>
        </p:nvGraphicFramePr>
        <p:xfrm>
          <a:off x="1049717" y="2363343"/>
          <a:ext cx="10092565" cy="2131314"/>
        </p:xfrm>
        <a:graphic>
          <a:graphicData uri="http://schemas.openxmlformats.org/drawingml/2006/table">
            <a:tbl>
              <a:tblPr firstRow="1" firstCol="1" bandRow="1">
                <a:tableStyleId>{F5AB1C69-6EDB-4FF4-983F-18BD219EF322}</a:tableStyleId>
              </a:tblPr>
              <a:tblGrid>
                <a:gridCol w="948565">
                  <a:extLst>
                    <a:ext uri="{9D8B030D-6E8A-4147-A177-3AD203B41FA5}">
                      <a16:colId xmlns:a16="http://schemas.microsoft.com/office/drawing/2014/main" val="100666235"/>
                    </a:ext>
                  </a:extLst>
                </a:gridCol>
                <a:gridCol w="1884218">
                  <a:extLst>
                    <a:ext uri="{9D8B030D-6E8A-4147-A177-3AD203B41FA5}">
                      <a16:colId xmlns:a16="http://schemas.microsoft.com/office/drawing/2014/main" val="439479786"/>
                    </a:ext>
                  </a:extLst>
                </a:gridCol>
                <a:gridCol w="3952094">
                  <a:extLst>
                    <a:ext uri="{9D8B030D-6E8A-4147-A177-3AD203B41FA5}">
                      <a16:colId xmlns:a16="http://schemas.microsoft.com/office/drawing/2014/main" val="669076393"/>
                    </a:ext>
                  </a:extLst>
                </a:gridCol>
                <a:gridCol w="3307688">
                  <a:extLst>
                    <a:ext uri="{9D8B030D-6E8A-4147-A177-3AD203B41FA5}">
                      <a16:colId xmlns:a16="http://schemas.microsoft.com/office/drawing/2014/main" val="200979462"/>
                    </a:ext>
                  </a:extLst>
                </a:gridCol>
              </a:tblGrid>
              <a:tr h="0">
                <a:tc>
                  <a:txBody>
                    <a:bodyPr/>
                    <a:lstStyle/>
                    <a:p>
                      <a:pPr algn="ctr">
                        <a:lnSpc>
                          <a:spcPct val="150000"/>
                        </a:lnSpc>
                        <a:spcAft>
                          <a:spcPts val="0"/>
                        </a:spcAft>
                      </a:pPr>
                      <a:r>
                        <a:rPr lang="zh-CN" sz="2000" b="1" u="none" kern="10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方案</a:t>
                      </a:r>
                      <a:endParaRPr lang="zh-CN" sz="2000" u="none"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操作系统</a:t>
                      </a:r>
                      <a:endParaRPr lang="zh-CN" sz="2000" u="none"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优点</a:t>
                      </a:r>
                      <a:endParaRPr lang="zh-CN" sz="2000" u="none"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b="1" u="none"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缺点</a:t>
                      </a:r>
                      <a:endParaRPr lang="zh-CN" sz="2000" u="none"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7725447"/>
                  </a:ext>
                </a:extLst>
              </a:tr>
              <a:tr h="0">
                <a:tc>
                  <a:txBody>
                    <a:bodyPr/>
                    <a:lstStyle/>
                    <a:p>
                      <a:pPr algn="ctr">
                        <a:lnSpc>
                          <a:spcPct val="150000"/>
                        </a:lnSpc>
                        <a:spcAft>
                          <a:spcPts val="0"/>
                        </a:spcAft>
                      </a:pPr>
                      <a:r>
                        <a:rPr lang="en-US" sz="2000" u="none"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a:t>
                      </a:r>
                      <a:endParaRPr lang="zh-CN" sz="2000" u="none" kern="10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Windows</a:t>
                      </a:r>
                      <a:endParaRPr lang="zh-CN"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solidFill>
                            <a:schemeClr val="tx1"/>
                          </a:solidFill>
                          <a:effectLst/>
                          <a:latin typeface="等线" panose="02010600030101010101" pitchFamily="2" charset="-122"/>
                          <a:ea typeface="宋体" panose="02010600030101010101" pitchFamily="2" charset="-122"/>
                          <a:cs typeface="Times New Roman" panose="02020603050405020304" pitchFamily="18" charset="0"/>
                        </a:rPr>
                        <a:t>图形界面较完善，项目组成员对其的熟悉度较高</a:t>
                      </a:r>
                      <a:endParaRPr lang="zh-CN" sz="20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solidFill>
                            <a:schemeClr val="tx1"/>
                          </a:solidFill>
                          <a:effectLst/>
                          <a:latin typeface="等线" panose="02010600030101010101" pitchFamily="2" charset="-122"/>
                          <a:ea typeface="宋体" panose="02010600030101010101" pitchFamily="2" charset="-122"/>
                          <a:cs typeface="Times New Roman" panose="02020603050405020304" pitchFamily="18" charset="0"/>
                        </a:rPr>
                        <a:t>体积大，安装较麻烦</a:t>
                      </a:r>
                      <a:endParaRPr lang="zh-CN"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650466"/>
                  </a:ext>
                </a:extLst>
              </a:tr>
              <a:tr h="0">
                <a:tc>
                  <a:txBody>
                    <a:bodyPr/>
                    <a:lstStyle/>
                    <a:p>
                      <a:pPr algn="ctr">
                        <a:lnSpc>
                          <a:spcPct val="150000"/>
                        </a:lnSpc>
                        <a:spcAft>
                          <a:spcPts val="0"/>
                        </a:spcAft>
                      </a:pPr>
                      <a:r>
                        <a:rPr lang="en-US" sz="2000" u="none"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2000" u="none"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Linux</a:t>
                      </a:r>
                      <a:endParaRPr lang="zh-CN"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a:solidFill>
                            <a:schemeClr val="tx1"/>
                          </a:solidFill>
                          <a:effectLst/>
                          <a:latin typeface="等线" panose="02010600030101010101" pitchFamily="2" charset="-122"/>
                          <a:ea typeface="宋体" panose="02010600030101010101" pitchFamily="2" charset="-122"/>
                          <a:cs typeface="Times New Roman" panose="02020603050405020304" pitchFamily="18" charset="0"/>
                        </a:rPr>
                        <a:t>体积小，安全性高，适合部署为服务器操作系统</a:t>
                      </a:r>
                      <a:endParaRPr lang="zh-CN" sz="2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u="none" kern="100" dirty="0">
                          <a:solidFill>
                            <a:schemeClr val="tx1"/>
                          </a:solidFill>
                          <a:effectLst/>
                          <a:latin typeface="等线" panose="02010600030101010101" pitchFamily="2" charset="-122"/>
                          <a:ea typeface="宋体" panose="02010600030101010101" pitchFamily="2" charset="-122"/>
                          <a:cs typeface="Times New Roman" panose="02020603050405020304" pitchFamily="18" charset="0"/>
                        </a:rPr>
                        <a:t>项目组成员对其的熟悉度不够高</a:t>
                      </a:r>
                      <a:endParaRPr lang="zh-CN" sz="2000" u="none"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0609435"/>
                  </a:ext>
                </a:extLst>
              </a:tr>
            </a:tbl>
          </a:graphicData>
        </a:graphic>
      </p:graphicFrame>
    </p:spTree>
    <p:extLst>
      <p:ext uri="{BB962C8B-B14F-4D97-AF65-F5344CB8AC3E}">
        <p14:creationId xmlns:p14="http://schemas.microsoft.com/office/powerpoint/2010/main" val="35246634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305724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所选择的系统方案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5F1A3EB-60AB-422F-8458-A91D2B1ED852}"/>
              </a:ext>
            </a:extLst>
          </p:cNvPr>
          <p:cNvGraphicFramePr>
            <a:graphicFrameLocks noGrp="1"/>
          </p:cNvGraphicFramePr>
          <p:nvPr>
            <p:extLst>
              <p:ext uri="{D42A27DB-BD31-4B8C-83A1-F6EECF244321}">
                <p14:modId xmlns:p14="http://schemas.microsoft.com/office/powerpoint/2010/main" val="1511528261"/>
              </p:ext>
            </p:extLst>
          </p:nvPr>
        </p:nvGraphicFramePr>
        <p:xfrm>
          <a:off x="1046490" y="211978"/>
          <a:ext cx="10092565" cy="6434044"/>
        </p:xfrm>
        <a:graphic>
          <a:graphicData uri="http://schemas.openxmlformats.org/drawingml/2006/table">
            <a:tbl>
              <a:tblPr firstRow="1" firstCol="1" bandRow="1">
                <a:tableStyleId>{F5AB1C69-6EDB-4FF4-983F-18BD219EF322}</a:tableStyleId>
              </a:tblPr>
              <a:tblGrid>
                <a:gridCol w="3913438">
                  <a:extLst>
                    <a:ext uri="{9D8B030D-6E8A-4147-A177-3AD203B41FA5}">
                      <a16:colId xmlns:a16="http://schemas.microsoft.com/office/drawing/2014/main" val="2156451273"/>
                    </a:ext>
                  </a:extLst>
                </a:gridCol>
                <a:gridCol w="2814533">
                  <a:extLst>
                    <a:ext uri="{9D8B030D-6E8A-4147-A177-3AD203B41FA5}">
                      <a16:colId xmlns:a16="http://schemas.microsoft.com/office/drawing/2014/main" val="3241945937"/>
                    </a:ext>
                  </a:extLst>
                </a:gridCol>
                <a:gridCol w="3364594">
                  <a:extLst>
                    <a:ext uri="{9D8B030D-6E8A-4147-A177-3AD203B41FA5}">
                      <a16:colId xmlns:a16="http://schemas.microsoft.com/office/drawing/2014/main" val="1088766222"/>
                    </a:ext>
                  </a:extLst>
                </a:gridCol>
              </a:tblGrid>
              <a:tr h="281148">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1050" kern="100">
                          <a:effectLst/>
                        </a:rPr>
                        <a:t>优势（</a:t>
                      </a:r>
                      <a:r>
                        <a:rPr lang="en-US" sz="1050" kern="100">
                          <a:effectLst/>
                        </a:rPr>
                        <a:t>Strength</a:t>
                      </a:r>
                      <a:r>
                        <a:rPr lang="zh-CN"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1050" kern="100">
                          <a:effectLst/>
                        </a:rPr>
                        <a:t>劣势（</a:t>
                      </a:r>
                      <a:r>
                        <a:rPr lang="en-US" sz="1050" kern="100">
                          <a:effectLst/>
                        </a:rPr>
                        <a:t>Weakness</a:t>
                      </a:r>
                      <a:r>
                        <a:rPr lang="zh-CN"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951549"/>
                  </a:ext>
                </a:extLst>
              </a:tr>
              <a:tr h="1267802">
                <a:tc vMerge="1">
                  <a:txBody>
                    <a:bodyPr/>
                    <a:lstStyle/>
                    <a:p>
                      <a:endParaRPr lang="zh-CN" altLang="en-US"/>
                    </a:p>
                  </a:txBody>
                  <a:tcPr/>
                </a:tc>
                <a:tc>
                  <a:txBody>
                    <a:bodyPr/>
                    <a:lstStyle/>
                    <a:p>
                      <a:pPr>
                        <a:lnSpc>
                          <a:spcPct val="150000"/>
                        </a:lnSpc>
                        <a:spcAft>
                          <a:spcPts val="0"/>
                        </a:spcAft>
                      </a:pPr>
                      <a:r>
                        <a:rPr lang="zh-CN" sz="2000" kern="100">
                          <a:effectLst/>
                        </a:rPr>
                        <a:t>开发组对这些技术的熟悉程度较高，使用相对简单；</a:t>
                      </a:r>
                    </a:p>
                    <a:p>
                      <a:pPr>
                        <a:lnSpc>
                          <a:spcPct val="150000"/>
                        </a:lnSpc>
                        <a:spcAft>
                          <a:spcPts val="0"/>
                        </a:spcAft>
                      </a:pPr>
                      <a:r>
                        <a:rPr lang="zh-CN" sz="2000" kern="100">
                          <a:effectLst/>
                        </a:rPr>
                        <a:t>不需要为</a:t>
                      </a:r>
                      <a:r>
                        <a:rPr lang="en-US" sz="2000" kern="100">
                          <a:effectLst/>
                        </a:rPr>
                        <a:t>Android</a:t>
                      </a:r>
                      <a:r>
                        <a:rPr lang="zh-CN" sz="2000" kern="100">
                          <a:effectLst/>
                        </a:rPr>
                        <a:t>端和</a:t>
                      </a:r>
                      <a:r>
                        <a:rPr lang="en-US" sz="2000" kern="100">
                          <a:effectLst/>
                        </a:rPr>
                        <a:t>IOS</a:t>
                      </a:r>
                      <a:r>
                        <a:rPr lang="zh-CN" sz="2000" kern="100">
                          <a:effectLst/>
                        </a:rPr>
                        <a:t>端单独开发界面。</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对</a:t>
                      </a:r>
                      <a:r>
                        <a:rPr lang="en-US" sz="2000" kern="100">
                          <a:effectLst/>
                        </a:rPr>
                        <a:t>APP</a:t>
                      </a:r>
                      <a:r>
                        <a:rPr lang="zh-CN" sz="2000" kern="100">
                          <a:effectLst/>
                        </a:rPr>
                        <a:t>端的适配程度较低；</a:t>
                      </a:r>
                    </a:p>
                    <a:p>
                      <a:pPr>
                        <a:lnSpc>
                          <a:spcPct val="150000"/>
                        </a:lnSpc>
                        <a:spcAft>
                          <a:spcPts val="0"/>
                        </a:spcAft>
                      </a:pPr>
                      <a:r>
                        <a:rPr lang="zh-CN" sz="2000" kern="100">
                          <a:effectLst/>
                        </a:rPr>
                        <a:t>云服务器调整相对较麻烦。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7110775"/>
                  </a:ext>
                </a:extLst>
              </a:tr>
              <a:tr h="284585">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rPr>
                        <a:t>SO</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WO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1245387"/>
                  </a:ext>
                </a:extLst>
              </a:tr>
              <a:tr h="1548950">
                <a:tc>
                  <a:txBody>
                    <a:bodyPr/>
                    <a:lstStyle/>
                    <a:p>
                      <a:pPr>
                        <a:lnSpc>
                          <a:spcPct val="150000"/>
                        </a:lnSpc>
                        <a:spcAft>
                          <a:spcPts val="0"/>
                        </a:spcAft>
                      </a:pPr>
                      <a:r>
                        <a:rPr lang="en-US" sz="2000" kern="100" dirty="0">
                          <a:effectLst/>
                        </a:rPr>
                        <a:t>Linux</a:t>
                      </a:r>
                      <a:r>
                        <a:rPr lang="zh-CN" sz="2000" kern="100" dirty="0">
                          <a:effectLst/>
                        </a:rPr>
                        <a:t>适合作为服务器端操作系统，网上有大量的相关技术文档；</a:t>
                      </a:r>
                    </a:p>
                    <a:p>
                      <a:pPr>
                        <a:lnSpc>
                          <a:spcPct val="150000"/>
                        </a:lnSpc>
                        <a:spcAft>
                          <a:spcPts val="0"/>
                        </a:spcAft>
                      </a:pPr>
                      <a:r>
                        <a:rPr lang="zh-CN" sz="2000" kern="100" dirty="0">
                          <a:effectLst/>
                        </a:rPr>
                        <a:t>上述方案涉及技术多为开源，能够获取很多网络帮助</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花费时间学习相关技术的使用，模拟搭建网站</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优化</a:t>
                      </a:r>
                      <a:r>
                        <a:rPr lang="en-US" sz="2000" kern="100">
                          <a:effectLst/>
                        </a:rPr>
                        <a:t>APP</a:t>
                      </a:r>
                      <a:r>
                        <a:rPr lang="zh-CN" sz="2000" kern="100">
                          <a:effectLst/>
                        </a:rPr>
                        <a:t>端界面，与云服务器运营方达成良好合作关系</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4583933"/>
                  </a:ext>
                </a:extLst>
              </a:tr>
              <a:tr h="284585">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ST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WT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1910517"/>
                  </a:ext>
                </a:extLst>
              </a:tr>
              <a:tr h="915049">
                <a:tc>
                  <a:txBody>
                    <a:bodyPr/>
                    <a:lstStyle/>
                    <a:p>
                      <a:pPr>
                        <a:lnSpc>
                          <a:spcPct val="150000"/>
                        </a:lnSpc>
                        <a:spcAft>
                          <a:spcPts val="0"/>
                        </a:spcAft>
                      </a:pPr>
                      <a:r>
                        <a:rPr lang="zh-CN" sz="2000" kern="100">
                          <a:effectLst/>
                        </a:rPr>
                        <a:t>在云服务器上搭建系统可能会出现错误，相关技术可能不适配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参考网站搭建的相关技术，调整不同版本的技术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rPr>
                        <a:t>-</a:t>
                      </a:r>
                      <a:r>
                        <a:rPr lang="zh-CN" sz="2000" kern="100" dirty="0">
                          <a:effectLst/>
                        </a:rPr>
                        <a:t>页面优化，参考网络上技术大佬或老师的云服务器搭建经验</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1078062"/>
                  </a:ext>
                </a:extLst>
              </a:tr>
            </a:tbl>
          </a:graphicData>
        </a:graphic>
      </p:graphicFrame>
    </p:spTree>
    <p:extLst>
      <p:ext uri="{BB962C8B-B14F-4D97-AF65-F5344CB8AC3E}">
        <p14:creationId xmlns:p14="http://schemas.microsoft.com/office/powerpoint/2010/main" val="4216151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620957"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备选方案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760232BE-C203-48EE-A845-44BB08707593}"/>
              </a:ext>
            </a:extLst>
          </p:cNvPr>
          <p:cNvGraphicFramePr>
            <a:graphicFrameLocks noGrp="1"/>
          </p:cNvGraphicFramePr>
          <p:nvPr>
            <p:extLst>
              <p:ext uri="{D42A27DB-BD31-4B8C-83A1-F6EECF244321}">
                <p14:modId xmlns:p14="http://schemas.microsoft.com/office/powerpoint/2010/main" val="712836848"/>
              </p:ext>
            </p:extLst>
          </p:nvPr>
        </p:nvGraphicFramePr>
        <p:xfrm>
          <a:off x="1046490" y="583560"/>
          <a:ext cx="10120273" cy="5695696"/>
        </p:xfrm>
        <a:graphic>
          <a:graphicData uri="http://schemas.openxmlformats.org/drawingml/2006/table">
            <a:tbl>
              <a:tblPr firstRow="1" firstCol="1" bandRow="1">
                <a:tableStyleId>{F5AB1C69-6EDB-4FF4-983F-18BD219EF322}</a:tableStyleId>
              </a:tblPr>
              <a:tblGrid>
                <a:gridCol w="3372611">
                  <a:extLst>
                    <a:ext uri="{9D8B030D-6E8A-4147-A177-3AD203B41FA5}">
                      <a16:colId xmlns:a16="http://schemas.microsoft.com/office/drawing/2014/main" val="385126130"/>
                    </a:ext>
                  </a:extLst>
                </a:gridCol>
                <a:gridCol w="3373831">
                  <a:extLst>
                    <a:ext uri="{9D8B030D-6E8A-4147-A177-3AD203B41FA5}">
                      <a16:colId xmlns:a16="http://schemas.microsoft.com/office/drawing/2014/main" val="773748022"/>
                    </a:ext>
                  </a:extLst>
                </a:gridCol>
                <a:gridCol w="3373831">
                  <a:extLst>
                    <a:ext uri="{9D8B030D-6E8A-4147-A177-3AD203B41FA5}">
                      <a16:colId xmlns:a16="http://schemas.microsoft.com/office/drawing/2014/main" val="54259764"/>
                    </a:ext>
                  </a:extLst>
                </a:gridCol>
              </a:tblGrid>
              <a:tr h="0">
                <a:tc rowSpan="2">
                  <a:txBody>
                    <a:bodyPr/>
                    <a:lstStyle/>
                    <a:p>
                      <a:pPr indent="1066800">
                        <a:lnSpc>
                          <a:spcPct val="150000"/>
                        </a:lnSpc>
                        <a:spcAft>
                          <a:spcPts val="0"/>
                        </a:spcAft>
                      </a:pPr>
                      <a:r>
                        <a:rPr lang="zh-CN" sz="2000" kern="100" dirty="0">
                          <a:effectLst/>
                        </a:rPr>
                        <a:t>内部能力</a:t>
                      </a: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en-US" sz="2000" kern="100" dirty="0">
                          <a:effectLst/>
                        </a:rPr>
                        <a:t> </a:t>
                      </a:r>
                      <a:endParaRPr lang="zh-CN" sz="2000" kern="100" dirty="0">
                        <a:effectLst/>
                      </a:endParaRPr>
                    </a:p>
                    <a:p>
                      <a:pPr>
                        <a:lnSpc>
                          <a:spcPct val="150000"/>
                        </a:lnSpc>
                        <a:spcAft>
                          <a:spcPts val="0"/>
                        </a:spcAft>
                      </a:pPr>
                      <a:r>
                        <a:rPr lang="zh-CN" sz="2000" kern="100" dirty="0">
                          <a:effectLst/>
                        </a:rPr>
                        <a:t>外部因素</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优势（</a:t>
                      </a:r>
                      <a:r>
                        <a:rPr lang="en-US" sz="2000" kern="100">
                          <a:effectLst/>
                        </a:rPr>
                        <a:t>Strength</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kern="100">
                          <a:effectLst/>
                        </a:rPr>
                        <a:t>劣势（</a:t>
                      </a:r>
                      <a:r>
                        <a:rPr lang="en-US" sz="2000" kern="100">
                          <a:effectLst/>
                        </a:rPr>
                        <a:t>Weakness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6740441"/>
                  </a:ext>
                </a:extLst>
              </a:tr>
              <a:tr h="0">
                <a:tc vMerge="1">
                  <a:txBody>
                    <a:bodyPr/>
                    <a:lstStyle/>
                    <a:p>
                      <a:endParaRPr lang="zh-CN" altLang="en-US"/>
                    </a:p>
                  </a:txBody>
                  <a:tcPr/>
                </a:tc>
                <a:tc>
                  <a:txBody>
                    <a:bodyPr/>
                    <a:lstStyle/>
                    <a:p>
                      <a:pPr>
                        <a:lnSpc>
                          <a:spcPct val="150000"/>
                        </a:lnSpc>
                        <a:spcAft>
                          <a:spcPts val="0"/>
                        </a:spcAft>
                      </a:pPr>
                      <a:r>
                        <a:rPr lang="zh-CN" sz="2000" kern="100">
                          <a:effectLst/>
                        </a:rPr>
                        <a:t>项目组对</a:t>
                      </a:r>
                      <a:r>
                        <a:rPr lang="en-US" sz="2000" kern="100">
                          <a:effectLst/>
                        </a:rPr>
                        <a:t>Windows</a:t>
                      </a:r>
                      <a:r>
                        <a:rPr lang="zh-CN" sz="2000" kern="100">
                          <a:effectLst/>
                        </a:rPr>
                        <a:t>视窗界面更熟悉；</a:t>
                      </a:r>
                    </a:p>
                    <a:p>
                      <a:pPr>
                        <a:lnSpc>
                          <a:spcPct val="150000"/>
                        </a:lnSpc>
                        <a:spcAft>
                          <a:spcPts val="0"/>
                        </a:spcAft>
                      </a:pPr>
                      <a:r>
                        <a:rPr lang="zh-CN" sz="2000" kern="100">
                          <a:effectLst/>
                        </a:rPr>
                        <a:t>分别为</a:t>
                      </a:r>
                      <a:r>
                        <a:rPr lang="en-US" sz="2000" kern="100">
                          <a:effectLst/>
                        </a:rPr>
                        <a:t>Android</a:t>
                      </a:r>
                      <a:r>
                        <a:rPr lang="zh-CN" sz="2000" kern="100">
                          <a:effectLst/>
                        </a:rPr>
                        <a:t>和</a:t>
                      </a:r>
                      <a:r>
                        <a:rPr lang="en-US" sz="2000" kern="100">
                          <a:effectLst/>
                        </a:rPr>
                        <a:t>IOS</a:t>
                      </a:r>
                      <a:r>
                        <a:rPr lang="zh-CN" sz="2000" kern="100">
                          <a:effectLst/>
                        </a:rPr>
                        <a:t>设计界面，使</a:t>
                      </a:r>
                      <a:r>
                        <a:rPr lang="en-US" sz="2000" kern="100">
                          <a:effectLst/>
                        </a:rPr>
                        <a:t>APP</a:t>
                      </a:r>
                      <a:r>
                        <a:rPr lang="zh-CN" sz="2000" kern="100">
                          <a:effectLst/>
                        </a:rPr>
                        <a:t>端的适配性好。</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err="1">
                          <a:effectLst/>
                        </a:rPr>
                        <a:t>SQLserver</a:t>
                      </a:r>
                      <a:r>
                        <a:rPr lang="zh-CN" sz="2000" kern="100" dirty="0">
                          <a:effectLst/>
                        </a:rPr>
                        <a:t>数据库使用较难；</a:t>
                      </a:r>
                    </a:p>
                    <a:p>
                      <a:pPr>
                        <a:lnSpc>
                          <a:spcPct val="150000"/>
                        </a:lnSpc>
                        <a:spcAft>
                          <a:spcPts val="0"/>
                        </a:spcAft>
                      </a:pPr>
                      <a:r>
                        <a:rPr lang="zh-CN" sz="2000" kern="100" dirty="0">
                          <a:effectLst/>
                        </a:rPr>
                        <a:t>要为</a:t>
                      </a:r>
                      <a:r>
                        <a:rPr lang="en-US" sz="2000" kern="100" dirty="0" err="1">
                          <a:effectLst/>
                        </a:rPr>
                        <a:t>web,Android</a:t>
                      </a:r>
                      <a:r>
                        <a:rPr lang="zh-CN" sz="2000" kern="100" dirty="0">
                          <a:effectLst/>
                        </a:rPr>
                        <a:t>和</a:t>
                      </a:r>
                      <a:r>
                        <a:rPr lang="en-US" sz="2000" kern="100" dirty="0">
                          <a:effectLst/>
                        </a:rPr>
                        <a:t>IOS</a:t>
                      </a:r>
                      <a:r>
                        <a:rPr lang="zh-CN" sz="2000" kern="100" dirty="0">
                          <a:effectLst/>
                        </a:rPr>
                        <a:t>分别设计界面，时间花费较多。</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6176724"/>
                  </a:ext>
                </a:extLst>
              </a:tr>
              <a:tr h="0">
                <a:tc>
                  <a:txBody>
                    <a:bodyPr/>
                    <a:lstStyle/>
                    <a:p>
                      <a:pPr>
                        <a:lnSpc>
                          <a:spcPct val="150000"/>
                        </a:lnSpc>
                        <a:spcAft>
                          <a:spcPts val="0"/>
                        </a:spcAft>
                      </a:pPr>
                      <a:r>
                        <a:rPr lang="zh-CN" sz="2000" kern="100">
                          <a:effectLst/>
                        </a:rPr>
                        <a:t>机会（</a:t>
                      </a:r>
                      <a:r>
                        <a:rPr lang="en-US" sz="2000" kern="100">
                          <a:effectLst/>
                        </a:rPr>
                        <a:t>Opportunities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SO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WO</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7586693"/>
                  </a:ext>
                </a:extLst>
              </a:tr>
              <a:tr h="0">
                <a:tc>
                  <a:txBody>
                    <a:bodyPr/>
                    <a:lstStyle/>
                    <a:p>
                      <a:pPr>
                        <a:lnSpc>
                          <a:spcPct val="150000"/>
                        </a:lnSpc>
                        <a:spcAft>
                          <a:spcPts val="0"/>
                        </a:spcAft>
                      </a:pPr>
                      <a:r>
                        <a:rPr lang="zh-CN" sz="2000" kern="100">
                          <a:effectLst/>
                        </a:rPr>
                        <a:t>为</a:t>
                      </a:r>
                      <a:r>
                        <a:rPr lang="en-US" sz="2000" kern="100">
                          <a:effectLst/>
                        </a:rPr>
                        <a:t>Android</a:t>
                      </a:r>
                      <a:r>
                        <a:rPr lang="zh-CN" sz="2000" kern="100">
                          <a:effectLst/>
                        </a:rPr>
                        <a:t>和</a:t>
                      </a:r>
                      <a:r>
                        <a:rPr lang="en-US" sz="2000" kern="100">
                          <a:effectLst/>
                        </a:rPr>
                        <a:t>IOS</a:t>
                      </a:r>
                      <a:r>
                        <a:rPr lang="zh-CN" sz="2000" kern="100">
                          <a:effectLst/>
                        </a:rPr>
                        <a:t>单独开发界面的技术参考文档有很多；</a:t>
                      </a:r>
                    </a:p>
                    <a:p>
                      <a:pPr>
                        <a:lnSpc>
                          <a:spcPct val="150000"/>
                        </a:lnSpc>
                        <a:spcAft>
                          <a:spcPts val="0"/>
                        </a:spcAft>
                      </a:pPr>
                      <a:r>
                        <a:rPr lang="zh-CN" sz="2000" kern="100">
                          <a:effectLst/>
                        </a:rPr>
                        <a:t>相关技术的适配性较高。</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花费时间学习相关技术的使用，借助参考文档完善不同的界面，</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简化数据库使用，设计更多的界面通用组件</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8189462"/>
                  </a:ext>
                </a:extLst>
              </a:tr>
              <a:tr h="0">
                <a:tc>
                  <a:txBody>
                    <a:bodyPr/>
                    <a:lstStyle/>
                    <a:p>
                      <a:pPr>
                        <a:lnSpc>
                          <a:spcPct val="150000"/>
                        </a:lnSpc>
                        <a:spcAft>
                          <a:spcPts val="0"/>
                        </a:spcAft>
                      </a:pPr>
                      <a:r>
                        <a:rPr lang="zh-CN" sz="2000" kern="100">
                          <a:effectLst/>
                        </a:rPr>
                        <a:t>风险（</a:t>
                      </a:r>
                      <a:r>
                        <a:rPr lang="en-US" sz="2000" kern="100">
                          <a:effectLst/>
                        </a:rPr>
                        <a:t>Threats</a:t>
                      </a:r>
                      <a:r>
                        <a:rPr lang="zh-CN" sz="2000" kern="100">
                          <a:effectLst/>
                        </a:rPr>
                        <a: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ST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WT</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4715424"/>
                  </a:ext>
                </a:extLst>
              </a:tr>
              <a:tr h="0">
                <a:tc>
                  <a:txBody>
                    <a:bodyPr/>
                    <a:lstStyle/>
                    <a:p>
                      <a:pPr>
                        <a:lnSpc>
                          <a:spcPct val="150000"/>
                        </a:lnSpc>
                        <a:spcAft>
                          <a:spcPts val="0"/>
                        </a:spcAft>
                      </a:pPr>
                      <a:r>
                        <a:rPr lang="zh-CN" sz="2000" kern="100">
                          <a:effectLst/>
                        </a:rPr>
                        <a:t>时间不够开发完三套界面；</a:t>
                      </a:r>
                    </a:p>
                    <a:p>
                      <a:pPr>
                        <a:lnSpc>
                          <a:spcPct val="150000"/>
                        </a:lnSpc>
                        <a:spcAft>
                          <a:spcPts val="0"/>
                        </a:spcAft>
                      </a:pPr>
                      <a:r>
                        <a:rPr lang="zh-CN" sz="2000" kern="100">
                          <a:effectLst/>
                        </a:rPr>
                        <a:t>不同手机机型对界面的要求可能会有很多。</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a:effectLst/>
                        </a:rPr>
                        <a:t>-</a:t>
                      </a:r>
                      <a:r>
                        <a:rPr lang="zh-CN" sz="2000" kern="100">
                          <a:effectLst/>
                        </a:rPr>
                        <a:t>复用界面组件，对不同机型进行界面测试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kern="100" dirty="0">
                          <a:effectLst/>
                        </a:rPr>
                        <a:t>-</a:t>
                      </a:r>
                      <a:r>
                        <a:rPr lang="zh-CN" sz="2000" kern="100" dirty="0">
                          <a:effectLst/>
                        </a:rPr>
                        <a:t>花费更多时间进行界面设计 </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08829287"/>
                  </a:ext>
                </a:extLst>
              </a:tr>
            </a:tbl>
          </a:graphicData>
        </a:graphic>
      </p:graphicFrame>
    </p:spTree>
    <p:extLst>
      <p:ext uri="{BB962C8B-B14F-4D97-AF65-F5344CB8AC3E}">
        <p14:creationId xmlns:p14="http://schemas.microsoft.com/office/powerpoint/2010/main" val="17273017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2698175"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最终选定的方案</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2332183" y="1997839"/>
            <a:ext cx="752763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由于本项目时间较紧，涉及到较多的文档操作，不方便设计多套用户界面，且不同型号的手机容易对界面产生限制。同时项目组没有开发的经验，使用一些不熟悉的技术会加大项目开发的时间消耗，需要选择一些使用更广泛的技术以获取更多帮助，因此我们选择系统方案</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endParaRPr kumimoji="0" lang="zh-CN" altLang="en-US" sz="2000" b="0" i="0" u="none" strike="noStrike" cap="none" normalizeH="0" baseline="0" dirty="0">
              <a:ln>
                <a:noFill/>
              </a:ln>
              <a:solidFill>
                <a:schemeClr val="bg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网站部署在阿里云服务器上，选择操作系统为</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Linux</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，网站后端采用</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Java</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编写，数据库采用</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MySQL</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，网页前端和</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APP</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前端都采用</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HTML5+CSS+JavaScript</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的方式进行编写，分别为网页前端和</a:t>
            </a:r>
            <a:r>
              <a:rPr kumimoji="0" lang="en-US"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APP</a:t>
            </a: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前端设计界面</a:t>
            </a:r>
            <a:r>
              <a:rPr kumimoji="0" lang="zh-CN" altLang="en-US"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20122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经济可行性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1824184" y="4948428"/>
            <a:ext cx="75276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注：</a:t>
            </a:r>
            <a:r>
              <a:rPr kumimoji="0" lang="zh-CN" altLang="zh-CN" sz="20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由于本项目</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为教学课题，所以不涉及盈利</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表格 2">
            <a:extLst>
              <a:ext uri="{FF2B5EF4-FFF2-40B4-BE49-F238E27FC236}">
                <a16:creationId xmlns:a16="http://schemas.microsoft.com/office/drawing/2014/main" id="{592B5512-BBC4-459D-ADB4-38CE9D40887D}"/>
              </a:ext>
            </a:extLst>
          </p:cNvPr>
          <p:cNvGraphicFramePr>
            <a:graphicFrameLocks noGrp="1"/>
          </p:cNvGraphicFramePr>
          <p:nvPr>
            <p:extLst>
              <p:ext uri="{D42A27DB-BD31-4B8C-83A1-F6EECF244321}">
                <p14:modId xmlns:p14="http://schemas.microsoft.com/office/powerpoint/2010/main" val="4271842542"/>
              </p:ext>
            </p:extLst>
          </p:nvPr>
        </p:nvGraphicFramePr>
        <p:xfrm>
          <a:off x="2202875" y="1709517"/>
          <a:ext cx="7786250" cy="2891028"/>
        </p:xfrm>
        <a:graphic>
          <a:graphicData uri="http://schemas.openxmlformats.org/drawingml/2006/table">
            <a:tbl>
              <a:tblPr firstRow="1" firstCol="1" bandRow="1">
                <a:tableStyleId>{F5AB1C69-6EDB-4FF4-983F-18BD219EF322}</a:tableStyleId>
              </a:tblPr>
              <a:tblGrid>
                <a:gridCol w="2147452">
                  <a:extLst>
                    <a:ext uri="{9D8B030D-6E8A-4147-A177-3AD203B41FA5}">
                      <a16:colId xmlns:a16="http://schemas.microsoft.com/office/drawing/2014/main" val="3494025707"/>
                    </a:ext>
                  </a:extLst>
                </a:gridCol>
                <a:gridCol w="5638798">
                  <a:extLst>
                    <a:ext uri="{9D8B030D-6E8A-4147-A177-3AD203B41FA5}">
                      <a16:colId xmlns:a16="http://schemas.microsoft.com/office/drawing/2014/main" val="3273274981"/>
                    </a:ext>
                  </a:extLst>
                </a:gridCol>
              </a:tblGrid>
              <a:tr h="0">
                <a:tc>
                  <a:txBody>
                    <a:bodyPr/>
                    <a:lstStyle/>
                    <a:p>
                      <a:pPr>
                        <a:lnSpc>
                          <a:spcPct val="150000"/>
                        </a:lnSpc>
                        <a:spcAft>
                          <a:spcPts val="0"/>
                        </a:spcAft>
                      </a:pPr>
                      <a:r>
                        <a:rPr lang="zh-CN" sz="2000" u="none" kern="100">
                          <a:effectLst/>
                        </a:rPr>
                        <a:t>投资对象</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rPr>
                        <a:t>投资金额</a:t>
                      </a:r>
                      <a:r>
                        <a:rPr lang="en-US" sz="2000" u="none" kern="100">
                          <a:effectLst/>
                        </a:rPr>
                        <a:t>/</a:t>
                      </a:r>
                      <a:r>
                        <a:rPr lang="zh-CN" sz="2000" u="none" kern="100">
                          <a:effectLst/>
                        </a:rPr>
                        <a:t>元</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1071293"/>
                  </a:ext>
                </a:extLst>
              </a:tr>
              <a:tr h="0">
                <a:tc>
                  <a:txBody>
                    <a:bodyPr/>
                    <a:lstStyle/>
                    <a:p>
                      <a:pPr>
                        <a:lnSpc>
                          <a:spcPct val="150000"/>
                        </a:lnSpc>
                        <a:spcAft>
                          <a:spcPts val="0"/>
                        </a:spcAft>
                      </a:pPr>
                      <a:r>
                        <a:rPr lang="zh-CN" sz="2000" u="none" kern="100">
                          <a:effectLst/>
                        </a:rPr>
                        <a:t>电费</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zh-CN" sz="2000" u="none" kern="100">
                          <a:effectLst/>
                        </a:rPr>
                        <a:t>每个月</a:t>
                      </a:r>
                      <a:r>
                        <a:rPr lang="en-US" sz="2000" u="none" kern="100">
                          <a:effectLst/>
                        </a:rPr>
                        <a:t>300</a:t>
                      </a:r>
                      <a:r>
                        <a:rPr lang="zh-CN" sz="2000" u="none" kern="100">
                          <a:effectLst/>
                        </a:rPr>
                        <a:t>元，四个月</a:t>
                      </a:r>
                      <a:r>
                        <a:rPr lang="en-US" sz="2000" u="none" kern="100">
                          <a:effectLst/>
                        </a:rPr>
                        <a:t>300*4=1200</a:t>
                      </a:r>
                      <a:r>
                        <a:rPr lang="zh-CN" sz="2000" u="none" kern="100">
                          <a:effectLst/>
                        </a:rPr>
                        <a:t>元</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9254365"/>
                  </a:ext>
                </a:extLst>
              </a:tr>
              <a:tr h="0">
                <a:tc>
                  <a:txBody>
                    <a:bodyPr/>
                    <a:lstStyle/>
                    <a:p>
                      <a:pPr>
                        <a:lnSpc>
                          <a:spcPct val="150000"/>
                        </a:lnSpc>
                        <a:spcAft>
                          <a:spcPts val="0"/>
                        </a:spcAft>
                      </a:pPr>
                      <a:r>
                        <a:rPr lang="zh-CN" sz="2000" u="none" kern="100">
                          <a:effectLst/>
                        </a:rPr>
                        <a:t>宽带费用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rPr>
                        <a:t>600</a:t>
                      </a:r>
                      <a:r>
                        <a:rPr lang="zh-CN" sz="2000" u="none" kern="100">
                          <a:effectLst/>
                        </a:rPr>
                        <a:t>元</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73099102"/>
                  </a:ext>
                </a:extLst>
              </a:tr>
              <a:tr h="0">
                <a:tc>
                  <a:txBody>
                    <a:bodyPr/>
                    <a:lstStyle/>
                    <a:p>
                      <a:pPr>
                        <a:lnSpc>
                          <a:spcPct val="150000"/>
                        </a:lnSpc>
                        <a:spcAft>
                          <a:spcPts val="0"/>
                        </a:spcAft>
                      </a:pPr>
                      <a:r>
                        <a:rPr lang="zh-CN" sz="2000" u="none" kern="100">
                          <a:effectLst/>
                        </a:rPr>
                        <a:t>人力费用</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rPr>
                        <a:t>16</a:t>
                      </a:r>
                      <a:r>
                        <a:rPr lang="zh-CN" sz="2000" u="none" kern="100">
                          <a:effectLst/>
                        </a:rPr>
                        <a:t>周，每周</a:t>
                      </a:r>
                      <a:r>
                        <a:rPr lang="en-US" sz="2000" u="none" kern="100">
                          <a:effectLst/>
                        </a:rPr>
                        <a:t>7</a:t>
                      </a:r>
                      <a:r>
                        <a:rPr lang="zh-CN" sz="2000" u="none" kern="100">
                          <a:effectLst/>
                        </a:rPr>
                        <a:t>天每天工作</a:t>
                      </a:r>
                      <a:r>
                        <a:rPr lang="en-US" sz="2000" u="none" kern="100">
                          <a:effectLst/>
                        </a:rPr>
                        <a:t>1</a:t>
                      </a:r>
                      <a:r>
                        <a:rPr lang="zh-CN" sz="2000" u="none" kern="100">
                          <a:effectLst/>
                        </a:rPr>
                        <a:t>小时。组员五人，共计</a:t>
                      </a:r>
                      <a:r>
                        <a:rPr lang="en-US" sz="2000" u="none" kern="100">
                          <a:effectLst/>
                        </a:rPr>
                        <a:t>8320.8</a:t>
                      </a:r>
                      <a:r>
                        <a:rPr lang="zh-CN" sz="2000" u="none" kern="100">
                          <a:effectLst/>
                        </a:rPr>
                        <a:t>元。</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6773366"/>
                  </a:ext>
                </a:extLst>
              </a:tr>
              <a:tr h="52070">
                <a:tc>
                  <a:txBody>
                    <a:bodyPr/>
                    <a:lstStyle/>
                    <a:p>
                      <a:pPr>
                        <a:lnSpc>
                          <a:spcPct val="150000"/>
                        </a:lnSpc>
                        <a:spcAft>
                          <a:spcPts val="0"/>
                        </a:spcAft>
                      </a:pPr>
                      <a:r>
                        <a:rPr lang="zh-CN" sz="2000" u="none" kern="100" dirty="0">
                          <a:effectLst/>
                        </a:rPr>
                        <a:t>阿里云服务器</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a:effectLst/>
                        </a:rPr>
                        <a:t>128</a:t>
                      </a:r>
                      <a:r>
                        <a:rPr lang="zh-CN" sz="2000" u="none" kern="100">
                          <a:effectLst/>
                        </a:rPr>
                        <a:t>元</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69747258"/>
                  </a:ext>
                </a:extLst>
              </a:tr>
              <a:tr h="52070">
                <a:tc>
                  <a:txBody>
                    <a:bodyPr/>
                    <a:lstStyle/>
                    <a:p>
                      <a:pPr>
                        <a:lnSpc>
                          <a:spcPct val="150000"/>
                        </a:lnSpc>
                        <a:spcAft>
                          <a:spcPts val="0"/>
                        </a:spcAft>
                      </a:pPr>
                      <a:r>
                        <a:rPr lang="zh-CN" sz="2000" u="none" kern="100">
                          <a:effectLst/>
                        </a:rPr>
                        <a:t>总计</a:t>
                      </a:r>
                      <a:endParaRPr lang="zh-CN" sz="2000" u="none"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nSpc>
                          <a:spcPct val="150000"/>
                        </a:lnSpc>
                        <a:spcAft>
                          <a:spcPts val="0"/>
                        </a:spcAft>
                      </a:pPr>
                      <a:r>
                        <a:rPr lang="en-US" sz="2000" u="none" kern="100" dirty="0">
                          <a:effectLst/>
                        </a:rPr>
                        <a:t>9948.8</a:t>
                      </a:r>
                      <a:r>
                        <a:rPr lang="zh-CN" sz="2000" u="none" kern="100" dirty="0">
                          <a:effectLst/>
                        </a:rPr>
                        <a:t>元</a:t>
                      </a:r>
                      <a:endParaRPr lang="zh-CN" sz="2000" u="none"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4765974"/>
                  </a:ext>
                </a:extLst>
              </a:tr>
            </a:tbl>
          </a:graphicData>
        </a:graphic>
      </p:graphicFrame>
    </p:spTree>
    <p:extLst>
      <p:ext uri="{BB962C8B-B14F-4D97-AF65-F5344CB8AC3E}">
        <p14:creationId xmlns:p14="http://schemas.microsoft.com/office/powerpoint/2010/main" val="2802694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法律可行性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1895764" y="1997839"/>
            <a:ext cx="840047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由于本项目的服务器以及软件还有网站资源均由项目委托者提供，开发过程中所使用软件及工具皆为破解版或试用版以及部分正版，且本项目为教学课题，相关工具仅为学习使用。根据我国</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著作权法</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第二十二条规定：在下列情况下使用作品，可以不经著作权人许可，不向其支付报酬，但应当指明作者姓名、作品名称，并且不得侵犯著作权人依照本法享有的其他权利：</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一</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为个人学习、研究或者欣赏，使用他人已经发表的作品</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六</a:t>
            </a:r>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为学校课堂教学或者科学研究，翻译或者少量复制已经发表的作品，供教学或者科研人员使用，但不得出版发行。</a:t>
            </a:r>
          </a:p>
          <a:p>
            <a:pPr lvl="0"/>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因此不存在法律追究问题。本项目在法律上是可行的。</a:t>
            </a:r>
          </a:p>
        </p:txBody>
      </p:sp>
    </p:spTree>
    <p:extLst>
      <p:ext uri="{BB962C8B-B14F-4D97-AF65-F5344CB8AC3E}">
        <p14:creationId xmlns:p14="http://schemas.microsoft.com/office/powerpoint/2010/main" val="30360373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824184" y="435318"/>
            <a:ext cx="1980029" cy="824136"/>
          </a:xfrm>
          <a:prstGeom prst="rect">
            <a:avLst/>
          </a:prstGeom>
        </p:spPr>
        <p:txBody>
          <a:bodyPr wrap="none">
            <a:spAutoFit/>
          </a:bodyPr>
          <a:lstStyle/>
          <a:p>
            <a:pPr>
              <a:lnSpc>
                <a:spcPct val="200000"/>
              </a:lnSpc>
            </a:pPr>
            <a:r>
              <a:rPr lang="zh-CN" altLang="en-US" sz="2800" dirty="0">
                <a:solidFill>
                  <a:schemeClr val="bg1">
                    <a:lumMod val="95000"/>
                  </a:schemeClr>
                </a:solidFill>
                <a:latin typeface="微软雅黑" panose="020B0503020204020204" pitchFamily="34" charset="-122"/>
                <a:ea typeface="微软雅黑" panose="020B0503020204020204" pitchFamily="34" charset="-122"/>
              </a:rPr>
              <a:t>操作可行性</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Rectangle 1">
            <a:extLst>
              <a:ext uri="{FF2B5EF4-FFF2-40B4-BE49-F238E27FC236}">
                <a16:creationId xmlns:a16="http://schemas.microsoft.com/office/drawing/2014/main" id="{0AB52618-F710-44D7-AFDE-C4F953341E9E}"/>
              </a:ext>
            </a:extLst>
          </p:cNvPr>
          <p:cNvSpPr>
            <a:spLocks noChangeArrowheads="1"/>
          </p:cNvSpPr>
          <p:nvPr/>
        </p:nvSpPr>
        <p:spPr bwMode="auto">
          <a:xfrm>
            <a:off x="1824184" y="2108676"/>
            <a:ext cx="828501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由于学校对该类项目的态度非常的谨慎敏感，因此本项目可能无法布置在校园内网中。但是我们的系统致力于打造一个垂直型的社区类型的辅助教学系统，其本身只涉及到软件工程相关的专业知识、教学知识。</a:t>
            </a:r>
          </a:p>
          <a:p>
            <a:pPr lvl="0"/>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同时，本项目设计了管理员角色，会对系统用户发布的信息进行监管，会对行为不当用户进行及时的禁言操作，删除不当的信息内容。不会存留校方不希望出现的敏感信息。</a:t>
            </a:r>
          </a:p>
          <a:p>
            <a:pPr lvl="0"/>
            <a:r>
              <a:rPr lang="en-US" altLang="zh-CN"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因此本系统是可部署的。本项目可操作。</a:t>
            </a:r>
          </a:p>
          <a:p>
            <a:pPr lvl="0"/>
            <a:endParaRPr lang="zh-CN" altLang="en-US" sz="20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110072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CC6E1B2B-269A-4C72-A02C-71EDB3FA9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7482"/>
            <a:ext cx="12192001" cy="6895482"/>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a:extLst>
              <a:ext uri="{FF2B5EF4-FFF2-40B4-BE49-F238E27FC236}">
                <a16:creationId xmlns:a16="http://schemas.microsoft.com/office/drawing/2014/main" id="{B28C3918-0A56-4FDF-A75E-28196B3A7FAE}"/>
              </a:ext>
            </a:extLst>
          </p:cNvPr>
          <p:cNvPicPr>
            <a:picLocks noChangeAspect="1"/>
          </p:cNvPicPr>
          <p:nvPr/>
        </p:nvPicPr>
        <p:blipFill>
          <a:blip r:embed="rId3"/>
          <a:stretch>
            <a:fillRect/>
          </a:stretch>
        </p:blipFill>
        <p:spPr>
          <a:xfrm>
            <a:off x="-1554" y="1917700"/>
            <a:ext cx="12192000" cy="3797299"/>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3D780EE9-0623-4296-B457-1D3012605B79}"/>
              </a:ext>
            </a:extLst>
          </p:cNvPr>
          <p:cNvPicPr/>
          <p:nvPr/>
        </p:nvPicPr>
        <p:blipFill rotWithShape="1">
          <a:blip r:embed="rId3"/>
          <a:srcRect l="7227" t="10096" r="2906" b="56751"/>
          <a:stretch/>
        </p:blipFill>
        <p:spPr bwMode="auto">
          <a:xfrm>
            <a:off x="172487" y="1678690"/>
            <a:ext cx="11847026" cy="38608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8DDB5952-8C55-4751-A7AF-BCAE865794FB}"/>
              </a:ext>
            </a:extLst>
          </p:cNvPr>
          <p:cNvPicPr/>
          <p:nvPr/>
        </p:nvPicPr>
        <p:blipFill rotWithShape="1">
          <a:blip r:embed="rId3"/>
          <a:srcRect l="6321" t="42827" r="674" b="6663"/>
          <a:stretch/>
        </p:blipFill>
        <p:spPr bwMode="auto">
          <a:xfrm>
            <a:off x="387927" y="1551708"/>
            <a:ext cx="11416145" cy="47275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进度管理计划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4" name="表格 3">
            <a:extLst>
              <a:ext uri="{FF2B5EF4-FFF2-40B4-BE49-F238E27FC236}">
                <a16:creationId xmlns:a16="http://schemas.microsoft.com/office/drawing/2014/main" id="{DB45FBA5-739D-4EC1-9BA0-861BF7FB6ECB}"/>
              </a:ext>
            </a:extLst>
          </p:cNvPr>
          <p:cNvGraphicFramePr>
            <a:graphicFrameLocks noGrp="1"/>
          </p:cNvGraphicFramePr>
          <p:nvPr>
            <p:extLst>
              <p:ext uri="{D42A27DB-BD31-4B8C-83A1-F6EECF244321}">
                <p14:modId xmlns:p14="http://schemas.microsoft.com/office/powerpoint/2010/main" val="476007945"/>
              </p:ext>
            </p:extLst>
          </p:nvPr>
        </p:nvGraphicFramePr>
        <p:xfrm>
          <a:off x="1533523" y="2422841"/>
          <a:ext cx="9124952" cy="2012316"/>
        </p:xfrm>
        <a:graphic>
          <a:graphicData uri="http://schemas.openxmlformats.org/drawingml/2006/table">
            <a:tbl>
              <a:tblPr firstRow="1" firstCol="1" bandRow="1">
                <a:tableStyleId>{1FECB4D8-DB02-4DC6-A0A2-4F2EBAE1DC90}</a:tableStyleId>
              </a:tblPr>
              <a:tblGrid>
                <a:gridCol w="1447800">
                  <a:extLst>
                    <a:ext uri="{9D8B030D-6E8A-4147-A177-3AD203B41FA5}">
                      <a16:colId xmlns:a16="http://schemas.microsoft.com/office/drawing/2014/main" val="781778172"/>
                    </a:ext>
                  </a:extLst>
                </a:gridCol>
                <a:gridCol w="3852157">
                  <a:extLst>
                    <a:ext uri="{9D8B030D-6E8A-4147-A177-3AD203B41FA5}">
                      <a16:colId xmlns:a16="http://schemas.microsoft.com/office/drawing/2014/main" val="2942751762"/>
                    </a:ext>
                  </a:extLst>
                </a:gridCol>
                <a:gridCol w="1865717">
                  <a:extLst>
                    <a:ext uri="{9D8B030D-6E8A-4147-A177-3AD203B41FA5}">
                      <a16:colId xmlns:a16="http://schemas.microsoft.com/office/drawing/2014/main" val="1598983832"/>
                    </a:ext>
                  </a:extLst>
                </a:gridCol>
                <a:gridCol w="1959278">
                  <a:extLst>
                    <a:ext uri="{9D8B030D-6E8A-4147-A177-3AD203B41FA5}">
                      <a16:colId xmlns:a16="http://schemas.microsoft.com/office/drawing/2014/main" val="1891362873"/>
                    </a:ext>
                  </a:extLst>
                </a:gridCol>
              </a:tblGrid>
              <a:tr h="411639">
                <a:tc>
                  <a:txBody>
                    <a:bodyPr/>
                    <a:lstStyle/>
                    <a:p>
                      <a:pPr algn="ctr">
                        <a:spcAft>
                          <a:spcPts val="0"/>
                        </a:spcAft>
                      </a:pPr>
                      <a:r>
                        <a:rPr lang="zh-CN" sz="2400" kern="100" dirty="0">
                          <a:effectLst/>
                        </a:rPr>
                        <a:t>内容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6252312"/>
                  </a:ext>
                </a:extLst>
              </a:tr>
              <a:tr h="41163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验收某一个需求的功能</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408245"/>
                  </a:ext>
                </a:extLst>
              </a:tr>
              <a:tr h="41163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验证某一个群体的需求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20134"/>
                  </a:ext>
                </a:extLst>
              </a:tr>
              <a:tr h="0">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验收整个系统是否符合要求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骆佳俊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5704548"/>
                  </a:ext>
                </a:extLst>
              </a:tr>
              <a:tr h="41163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交给客户前进行验收</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0029007"/>
                  </a:ext>
                </a:extLst>
              </a:tr>
            </a:tbl>
          </a:graphicData>
        </a:graphic>
      </p:graphicFrame>
      <p:pic>
        <p:nvPicPr>
          <p:cNvPr id="9" name="图片 8">
            <a:extLst>
              <a:ext uri="{FF2B5EF4-FFF2-40B4-BE49-F238E27FC236}">
                <a16:creationId xmlns:a16="http://schemas.microsoft.com/office/drawing/2014/main" id="{C2AAE29A-5C43-47C5-803F-947EBB9306D5}"/>
              </a:ext>
            </a:extLst>
          </p:cNvPr>
          <p:cNvPicPr/>
          <p:nvPr/>
        </p:nvPicPr>
        <p:blipFill rotWithShape="1">
          <a:blip r:embed="rId4"/>
          <a:srcRect l="13366" t="22352" r="12413" b="24553"/>
          <a:stretch/>
        </p:blipFill>
        <p:spPr bwMode="auto">
          <a:xfrm>
            <a:off x="866774" y="1619250"/>
            <a:ext cx="10458450" cy="4429625"/>
          </a:xfrm>
          <a:prstGeom prst="rect">
            <a:avLst/>
          </a:prstGeom>
          <a:ln>
            <a:noFill/>
          </a:ln>
          <a:extLst>
            <a:ext uri="{53640926-AAD7-44D8-BBD7-CCE9431645EC}">
              <a14:shadowObscured xmlns:a14="http://schemas.microsoft.com/office/drawing/2010/main"/>
            </a:ext>
          </a:extLst>
        </p:spPr>
      </p:pic>
      <p:graphicFrame>
        <p:nvGraphicFramePr>
          <p:cNvPr id="7" name="表格 6">
            <a:extLst>
              <a:ext uri="{FF2B5EF4-FFF2-40B4-BE49-F238E27FC236}">
                <a16:creationId xmlns:a16="http://schemas.microsoft.com/office/drawing/2014/main" id="{2A2B6369-6E16-4C19-AA70-5CA78E9968B2}"/>
              </a:ext>
            </a:extLst>
          </p:cNvPr>
          <p:cNvGraphicFramePr>
            <a:graphicFrameLocks noGrp="1"/>
          </p:cNvGraphicFramePr>
          <p:nvPr>
            <p:extLst>
              <p:ext uri="{D42A27DB-BD31-4B8C-83A1-F6EECF244321}">
                <p14:modId xmlns:p14="http://schemas.microsoft.com/office/powerpoint/2010/main" val="2544571183"/>
              </p:ext>
            </p:extLst>
          </p:nvPr>
        </p:nvGraphicFramePr>
        <p:xfrm>
          <a:off x="1062036" y="1368956"/>
          <a:ext cx="10067925" cy="5122296"/>
        </p:xfrm>
        <a:graphic>
          <a:graphicData uri="http://schemas.openxmlformats.org/drawingml/2006/table">
            <a:tbl>
              <a:tblPr firstRow="1" firstCol="1" bandRow="1">
                <a:tableStyleId>{F5AB1C69-6EDB-4FF4-983F-18BD219EF322}</a:tableStyleId>
              </a:tblPr>
              <a:tblGrid>
                <a:gridCol w="1766581">
                  <a:extLst>
                    <a:ext uri="{9D8B030D-6E8A-4147-A177-3AD203B41FA5}">
                      <a16:colId xmlns:a16="http://schemas.microsoft.com/office/drawing/2014/main" val="1079771220"/>
                    </a:ext>
                  </a:extLst>
                </a:gridCol>
                <a:gridCol w="2587083">
                  <a:extLst>
                    <a:ext uri="{9D8B030D-6E8A-4147-A177-3AD203B41FA5}">
                      <a16:colId xmlns:a16="http://schemas.microsoft.com/office/drawing/2014/main" val="1703185292"/>
                    </a:ext>
                  </a:extLst>
                </a:gridCol>
                <a:gridCol w="1910443">
                  <a:extLst>
                    <a:ext uri="{9D8B030D-6E8A-4147-A177-3AD203B41FA5}">
                      <a16:colId xmlns:a16="http://schemas.microsoft.com/office/drawing/2014/main" val="582828034"/>
                    </a:ext>
                  </a:extLst>
                </a:gridCol>
                <a:gridCol w="1530061">
                  <a:extLst>
                    <a:ext uri="{9D8B030D-6E8A-4147-A177-3AD203B41FA5}">
                      <a16:colId xmlns:a16="http://schemas.microsoft.com/office/drawing/2014/main" val="1918887942"/>
                    </a:ext>
                  </a:extLst>
                </a:gridCol>
                <a:gridCol w="2273757">
                  <a:extLst>
                    <a:ext uri="{9D8B030D-6E8A-4147-A177-3AD203B41FA5}">
                      <a16:colId xmlns:a16="http://schemas.microsoft.com/office/drawing/2014/main" val="2887346876"/>
                    </a:ext>
                  </a:extLst>
                </a:gridCol>
              </a:tblGrid>
              <a:tr h="469860">
                <a:tc gridSpan="5">
                  <a:txBody>
                    <a:bodyPr/>
                    <a:lstStyle/>
                    <a:p>
                      <a:pPr algn="ctr">
                        <a:lnSpc>
                          <a:spcPct val="150000"/>
                        </a:lnSpc>
                        <a:spcAft>
                          <a:spcPts val="0"/>
                        </a:spcAft>
                      </a:pPr>
                      <a:r>
                        <a:rPr lang="zh-CN" sz="2000" kern="100">
                          <a:effectLst/>
                        </a:rPr>
                        <a:t>过程与产品质量检查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93301165"/>
                  </a:ext>
                </a:extLst>
              </a:tr>
              <a:tr h="469860">
                <a:tc>
                  <a:txBody>
                    <a:bodyPr/>
                    <a:lstStyle/>
                    <a:p>
                      <a:pPr algn="ctr">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08580806"/>
                  </a:ext>
                </a:extLst>
              </a:tr>
              <a:tr h="469860">
                <a:tc>
                  <a:txBody>
                    <a:bodyPr/>
                    <a:lstStyle/>
                    <a:p>
                      <a:pPr algn="ctr">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主要工作成果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阶段负责人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检查时间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394774"/>
                  </a:ext>
                </a:extLst>
              </a:tr>
              <a:tr h="61878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项目可行性报告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5219493"/>
                  </a:ext>
                </a:extLst>
              </a:tr>
              <a:tr h="618786">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项目章程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8224491"/>
                  </a:ext>
                </a:extLst>
              </a:tr>
              <a:tr h="618786">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需求工程项目计划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沈启航、叶柏成、徐哲远、骆佳俊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0501887"/>
                  </a:ext>
                </a:extLst>
              </a:tr>
              <a:tr h="618786">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软件需求规格说明书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1561415"/>
                  </a:ext>
                </a:extLst>
              </a:tr>
              <a:tr h="618786">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软件需求变更文档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沈启航、杨以恒、徐哲远、骆佳俊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7564909"/>
                  </a:ext>
                </a:extLst>
              </a:tr>
              <a:tr h="618786">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项目总结报告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TBD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沈启航、杨以恒、徐哲远、叶柏成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5748873"/>
                  </a:ext>
                </a:extLst>
              </a:tr>
            </a:tbl>
          </a:graphicData>
        </a:graphic>
      </p:graphicFrame>
      <p:graphicFrame>
        <p:nvGraphicFramePr>
          <p:cNvPr id="8" name="表格 7">
            <a:extLst>
              <a:ext uri="{FF2B5EF4-FFF2-40B4-BE49-F238E27FC236}">
                <a16:creationId xmlns:a16="http://schemas.microsoft.com/office/drawing/2014/main" id="{2CD42E6E-D014-4432-929B-E2F0E4C3E98C}"/>
              </a:ext>
            </a:extLst>
          </p:cNvPr>
          <p:cNvGraphicFramePr>
            <a:graphicFrameLocks noGrp="1"/>
          </p:cNvGraphicFramePr>
          <p:nvPr>
            <p:extLst>
              <p:ext uri="{D42A27DB-BD31-4B8C-83A1-F6EECF244321}">
                <p14:modId xmlns:p14="http://schemas.microsoft.com/office/powerpoint/2010/main" val="2831814006"/>
              </p:ext>
            </p:extLst>
          </p:nvPr>
        </p:nvGraphicFramePr>
        <p:xfrm>
          <a:off x="2181223" y="2912251"/>
          <a:ext cx="7829550" cy="1828800"/>
        </p:xfrm>
        <a:graphic>
          <a:graphicData uri="http://schemas.openxmlformats.org/drawingml/2006/table">
            <a:tbl>
              <a:tblPr firstRow="1" firstCol="1" bandRow="1">
                <a:tableStyleId>{F5AB1C69-6EDB-4FF4-983F-18BD219EF322}</a:tableStyleId>
              </a:tblPr>
              <a:tblGrid>
                <a:gridCol w="2805285">
                  <a:extLst>
                    <a:ext uri="{9D8B030D-6E8A-4147-A177-3AD203B41FA5}">
                      <a16:colId xmlns:a16="http://schemas.microsoft.com/office/drawing/2014/main" val="2303492355"/>
                    </a:ext>
                  </a:extLst>
                </a:gridCol>
                <a:gridCol w="1034899">
                  <a:extLst>
                    <a:ext uri="{9D8B030D-6E8A-4147-A177-3AD203B41FA5}">
                      <a16:colId xmlns:a16="http://schemas.microsoft.com/office/drawing/2014/main" val="1852510646"/>
                    </a:ext>
                  </a:extLst>
                </a:gridCol>
                <a:gridCol w="2362948">
                  <a:extLst>
                    <a:ext uri="{9D8B030D-6E8A-4147-A177-3AD203B41FA5}">
                      <a16:colId xmlns:a16="http://schemas.microsoft.com/office/drawing/2014/main" val="46253006"/>
                    </a:ext>
                  </a:extLst>
                </a:gridCol>
                <a:gridCol w="1626418">
                  <a:extLst>
                    <a:ext uri="{9D8B030D-6E8A-4147-A177-3AD203B41FA5}">
                      <a16:colId xmlns:a16="http://schemas.microsoft.com/office/drawing/2014/main" val="949301711"/>
                    </a:ext>
                  </a:extLst>
                </a:gridCol>
              </a:tblGrid>
              <a:tr h="0">
                <a:tc>
                  <a:txBody>
                    <a:bodyPr/>
                    <a:lstStyle/>
                    <a:p>
                      <a:pPr algn="ctr">
                        <a:spcAft>
                          <a:spcPts val="0"/>
                        </a:spcAft>
                      </a:pPr>
                      <a:r>
                        <a:rPr lang="zh-CN" sz="2000" kern="100">
                          <a:effectLst/>
                        </a:rPr>
                        <a:t>问题名称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解决流程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1541562"/>
                  </a:ext>
                </a:extLst>
              </a:tr>
              <a:tr h="0">
                <a:tc>
                  <a:txBody>
                    <a:bodyPr/>
                    <a:lstStyle/>
                    <a:p>
                      <a:pPr algn="just">
                        <a:spcAft>
                          <a:spcPts val="0"/>
                        </a:spcAft>
                      </a:pPr>
                      <a:r>
                        <a:rPr lang="zh-CN" sz="2000" kern="100">
                          <a:effectLst/>
                        </a:rPr>
                        <a:t>无法评判内容是否合乎标准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629313"/>
                  </a:ext>
                </a:extLst>
              </a:tr>
              <a:tr h="0">
                <a:tc>
                  <a:txBody>
                    <a:bodyPr/>
                    <a:lstStyle/>
                    <a:p>
                      <a:pPr algn="just">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决定人员学习测试工具并定下具体时间进行组员培训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9291109"/>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153C475C-BB6B-4C33-A31F-E911023C2609}"/>
              </a:ext>
            </a:extLst>
          </p:cNvPr>
          <p:cNvGraphicFramePr>
            <a:graphicFrameLocks noGrp="1"/>
          </p:cNvGraphicFramePr>
          <p:nvPr>
            <p:extLst>
              <p:ext uri="{D42A27DB-BD31-4B8C-83A1-F6EECF244321}">
                <p14:modId xmlns:p14="http://schemas.microsoft.com/office/powerpoint/2010/main" val="2875598107"/>
              </p:ext>
            </p:extLst>
          </p:nvPr>
        </p:nvGraphicFramePr>
        <p:xfrm>
          <a:off x="342900" y="2693352"/>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4139802812"/>
                    </a:ext>
                  </a:extLst>
                </a:gridCol>
                <a:gridCol w="1016000">
                  <a:extLst>
                    <a:ext uri="{9D8B030D-6E8A-4147-A177-3AD203B41FA5}">
                      <a16:colId xmlns:a16="http://schemas.microsoft.com/office/drawing/2014/main" val="2989092773"/>
                    </a:ext>
                  </a:extLst>
                </a:gridCol>
                <a:gridCol w="1612900">
                  <a:extLst>
                    <a:ext uri="{9D8B030D-6E8A-4147-A177-3AD203B41FA5}">
                      <a16:colId xmlns:a16="http://schemas.microsoft.com/office/drawing/2014/main" val="3026944874"/>
                    </a:ext>
                  </a:extLst>
                </a:gridCol>
                <a:gridCol w="1117600">
                  <a:extLst>
                    <a:ext uri="{9D8B030D-6E8A-4147-A177-3AD203B41FA5}">
                      <a16:colId xmlns:a16="http://schemas.microsoft.com/office/drawing/2014/main" val="2263983016"/>
                    </a:ext>
                  </a:extLst>
                </a:gridCol>
                <a:gridCol w="1511300">
                  <a:extLst>
                    <a:ext uri="{9D8B030D-6E8A-4147-A177-3AD203B41FA5}">
                      <a16:colId xmlns:a16="http://schemas.microsoft.com/office/drawing/2014/main" val="1810192142"/>
                    </a:ext>
                  </a:extLst>
                </a:gridCol>
                <a:gridCol w="2731839">
                  <a:extLst>
                    <a:ext uri="{9D8B030D-6E8A-4147-A177-3AD203B41FA5}">
                      <a16:colId xmlns:a16="http://schemas.microsoft.com/office/drawing/2014/main" val="2853824986"/>
                    </a:ext>
                  </a:extLst>
                </a:gridCol>
                <a:gridCol w="1535361">
                  <a:extLst>
                    <a:ext uri="{9D8B030D-6E8A-4147-A177-3AD203B41FA5}">
                      <a16:colId xmlns:a16="http://schemas.microsoft.com/office/drawing/2014/main" val="2314991652"/>
                    </a:ext>
                  </a:extLst>
                </a:gridCol>
              </a:tblGrid>
              <a:tr h="0">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269682"/>
                  </a:ext>
                </a:extLst>
              </a:tr>
              <a:tr h="0">
                <a:tc>
                  <a:txBody>
                    <a:bodyPr/>
                    <a:lstStyle/>
                    <a:p>
                      <a:pPr algn="ctr">
                        <a:lnSpc>
                          <a:spcPct val="150000"/>
                        </a:lnSpc>
                        <a:spcAft>
                          <a:spcPts val="0"/>
                        </a:spcAft>
                      </a:pPr>
                      <a:r>
                        <a:rPr lang="zh-CN" sz="1800" kern="100">
                          <a:effectLst/>
                        </a:rPr>
                        <a:t>项目经理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软件工程</a:t>
                      </a:r>
                      <a:r>
                        <a:rPr lang="en-US" sz="1800" kern="100">
                          <a:effectLst/>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弘毅</a:t>
                      </a:r>
                      <a:r>
                        <a:rPr lang="en-US" sz="1800" kern="100" dirty="0">
                          <a:effectLst/>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2517"/>
                  </a:ext>
                </a:extLst>
              </a:tr>
              <a:tr h="0">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文档整合员</a:t>
                      </a: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6555457"/>
                  </a:ext>
                </a:extLst>
              </a:tr>
              <a:tr h="0">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6670326"/>
                  </a:ext>
                </a:extLst>
              </a:tr>
            </a:tbl>
          </a:graphicData>
        </a:graphic>
      </p:graphicFrame>
      <p:graphicFrame>
        <p:nvGraphicFramePr>
          <p:cNvPr id="6" name="表格 5">
            <a:extLst>
              <a:ext uri="{FF2B5EF4-FFF2-40B4-BE49-F238E27FC236}">
                <a16:creationId xmlns:a16="http://schemas.microsoft.com/office/drawing/2014/main" id="{EBBFE39F-FD8C-4467-828D-42D6CE082B2E}"/>
              </a:ext>
            </a:extLst>
          </p:cNvPr>
          <p:cNvGraphicFramePr>
            <a:graphicFrameLocks noGrp="1"/>
          </p:cNvGraphicFramePr>
          <p:nvPr>
            <p:extLst>
              <p:ext uri="{D42A27DB-BD31-4B8C-83A1-F6EECF244321}">
                <p14:modId xmlns:p14="http://schemas.microsoft.com/office/powerpoint/2010/main" val="3630910654"/>
              </p:ext>
            </p:extLst>
          </p:nvPr>
        </p:nvGraphicFramePr>
        <p:xfrm>
          <a:off x="342900" y="2510874"/>
          <a:ext cx="11506200" cy="183624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任务审核员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31601410</a:t>
                      </a:r>
                      <a:r>
                        <a:rPr lang="en-US" altLang="zh-CN" sz="1800" kern="100" dirty="0">
                          <a:effectLst/>
                          <a:latin typeface="Calibri" panose="020F0502020204030204" pitchFamily="34" charset="0"/>
                          <a:ea typeface="+mn-ea"/>
                          <a:cs typeface="Times New Roman" panose="02020603050405020304" pitchFamily="18" charset="0"/>
                        </a:rPr>
                        <a:t>@stu.zucc.edu.cn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原型设计员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6" name="表格 15">
            <a:extLst>
              <a:ext uri="{FF2B5EF4-FFF2-40B4-BE49-F238E27FC236}">
                <a16:creationId xmlns:a16="http://schemas.microsoft.com/office/drawing/2014/main" id="{3DECC26C-CEE9-4792-ADD0-B8990FAE880A}"/>
              </a:ext>
            </a:extLst>
          </p:cNvPr>
          <p:cNvGraphicFramePr>
            <a:graphicFrameLocks noGrp="1"/>
          </p:cNvGraphicFramePr>
          <p:nvPr>
            <p:extLst>
              <p:ext uri="{D42A27DB-BD31-4B8C-83A1-F6EECF244321}">
                <p14:modId xmlns:p14="http://schemas.microsoft.com/office/powerpoint/2010/main" val="4236562491"/>
              </p:ext>
            </p:extLst>
          </p:nvPr>
        </p:nvGraphicFramePr>
        <p:xfrm>
          <a:off x="342900" y="2510874"/>
          <a:ext cx="11506200" cy="1840230"/>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r>
                        <a:rPr lang="zh-CN" sz="1800" kern="100">
                          <a:effectLst/>
                          <a:latin typeface="Calibri" panose="020F0502020204030204" pitchFamily="34" charset="0"/>
                          <a:ea typeface="宋体" panose="02010600030101010101" pitchFamily="2" charset="-122"/>
                          <a:cs typeface="Times New Roman" panose="02020603050405020304" pitchFamily="18" charset="0"/>
                        </a:rPr>
                        <a:t>编写员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7" name="表格 16">
            <a:extLst>
              <a:ext uri="{FF2B5EF4-FFF2-40B4-BE49-F238E27FC236}">
                <a16:creationId xmlns:a16="http://schemas.microsoft.com/office/drawing/2014/main" id="{F05C097F-F73C-4B8B-B0DB-53E1A57B6EA1}"/>
              </a:ext>
            </a:extLst>
          </p:cNvPr>
          <p:cNvGraphicFramePr>
            <a:graphicFrameLocks noGrp="1"/>
          </p:cNvGraphicFramePr>
          <p:nvPr>
            <p:extLst>
              <p:ext uri="{D42A27DB-BD31-4B8C-83A1-F6EECF244321}">
                <p14:modId xmlns:p14="http://schemas.microsoft.com/office/powerpoint/2010/main" val="3369871773"/>
              </p:ext>
            </p:extLst>
          </p:nvPr>
        </p:nvGraphicFramePr>
        <p:xfrm>
          <a:off x="342900" y="2514855"/>
          <a:ext cx="11506200" cy="1832268"/>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财务管理员</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8" name="表格 17">
            <a:extLst>
              <a:ext uri="{FF2B5EF4-FFF2-40B4-BE49-F238E27FC236}">
                <a16:creationId xmlns:a16="http://schemas.microsoft.com/office/drawing/2014/main" id="{256567AB-EED1-4384-B417-5FD2E7FE909A}"/>
              </a:ext>
            </a:extLst>
          </p:cNvPr>
          <p:cNvGraphicFramePr>
            <a:graphicFrameLocks noGrp="1"/>
          </p:cNvGraphicFramePr>
          <p:nvPr>
            <p:extLst>
              <p:ext uri="{D42A27DB-BD31-4B8C-83A1-F6EECF244321}">
                <p14:modId xmlns:p14="http://schemas.microsoft.com/office/powerpoint/2010/main" val="527000959"/>
              </p:ext>
            </p:extLst>
          </p:nvPr>
        </p:nvGraphicFramePr>
        <p:xfrm>
          <a:off x="342900" y="2707286"/>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文档整合组组长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设备及配置管理员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ext uri="{D42A27DB-BD31-4B8C-83A1-F6EECF244321}">
                <p14:modId xmlns:p14="http://schemas.microsoft.com/office/powerpoint/2010/main" val="436604375"/>
              </p:ext>
            </p:extLst>
          </p:nvPr>
        </p:nvGraphicFramePr>
        <p:xfrm>
          <a:off x="328863" y="1436985"/>
          <a:ext cx="11534274" cy="493920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角色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sz="1600" kern="100" dirty="0">
                          <a:effectLst/>
                        </a:rPr>
                        <a:t>/</a:t>
                      </a:r>
                      <a:r>
                        <a:rPr lang="zh-CN" sz="1600" kern="100" dirty="0">
                          <a:effectLst/>
                        </a:rPr>
                        <a:t>教师用户群代表</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ext uri="{D42A27DB-BD31-4B8C-83A1-F6EECF244321}">
                <p14:modId xmlns:p14="http://schemas.microsoft.com/office/powerpoint/2010/main" val="2008722025"/>
              </p:ext>
            </p:extLst>
          </p:nvPr>
        </p:nvGraphicFramePr>
        <p:xfrm>
          <a:off x="125382" y="474892"/>
          <a:ext cx="11941235" cy="6165215"/>
        </p:xfrm>
        <a:graphic>
          <a:graphicData uri="http://schemas.openxmlformats.org/drawingml/2006/table">
            <a:tbl>
              <a:tblPr firstRow="1" firstCol="1" bandRow="1">
                <a:tableStyleId>{F5AB1C69-6EDB-4FF4-983F-18BD219EF322}</a:tableStyleId>
              </a:tblPr>
              <a:tblGrid>
                <a:gridCol w="1238866">
                  <a:extLst>
                    <a:ext uri="{9D8B030D-6E8A-4147-A177-3AD203B41FA5}">
                      <a16:colId xmlns:a16="http://schemas.microsoft.com/office/drawing/2014/main" val="3931055417"/>
                    </a:ext>
                  </a:extLst>
                </a:gridCol>
                <a:gridCol w="1238864">
                  <a:extLst>
                    <a:ext uri="{9D8B030D-6E8A-4147-A177-3AD203B41FA5}">
                      <a16:colId xmlns:a16="http://schemas.microsoft.com/office/drawing/2014/main" val="2460397187"/>
                    </a:ext>
                  </a:extLst>
                </a:gridCol>
                <a:gridCol w="1297858">
                  <a:extLst>
                    <a:ext uri="{9D8B030D-6E8A-4147-A177-3AD203B41FA5}">
                      <a16:colId xmlns:a16="http://schemas.microsoft.com/office/drawing/2014/main" val="2128588392"/>
                    </a:ext>
                  </a:extLst>
                </a:gridCol>
                <a:gridCol w="1445342">
                  <a:extLst>
                    <a:ext uri="{9D8B030D-6E8A-4147-A177-3AD203B41FA5}">
                      <a16:colId xmlns:a16="http://schemas.microsoft.com/office/drawing/2014/main" val="696059212"/>
                    </a:ext>
                  </a:extLst>
                </a:gridCol>
                <a:gridCol w="1553973">
                  <a:extLst>
                    <a:ext uri="{9D8B030D-6E8A-4147-A177-3AD203B41FA5}">
                      <a16:colId xmlns:a16="http://schemas.microsoft.com/office/drawing/2014/main" val="4095151807"/>
                    </a:ext>
                  </a:extLst>
                </a:gridCol>
                <a:gridCol w="2246152">
                  <a:extLst>
                    <a:ext uri="{9D8B030D-6E8A-4147-A177-3AD203B41FA5}">
                      <a16:colId xmlns:a16="http://schemas.microsoft.com/office/drawing/2014/main" val="3309368563"/>
                    </a:ext>
                  </a:extLst>
                </a:gridCol>
                <a:gridCol w="2920180">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沟通方式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沟通地点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沟通时间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9111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每周例会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弘毅七楼</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周二</a:t>
                      </a:r>
                      <a:r>
                        <a:rPr lang="en-US" sz="1800" kern="100">
                          <a:effectLst/>
                          <a:latin typeface="Calibri" panose="020F0502020204030204" pitchFamily="34" charset="0"/>
                          <a:ea typeface="宋体" panose="02010600030101010101" pitchFamily="2" charset="-122"/>
                          <a:cs typeface="Times New Roman" panose="02020603050405020304" pitchFamily="18" charset="0"/>
                        </a:rPr>
                        <a:t>17</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上周工作评价、本周任务分配、会议记录、录音</a:t>
                      </a: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每周评审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组内评审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周日</a:t>
                      </a:r>
                      <a:r>
                        <a:rPr lang="en-US" sz="1800" kern="100">
                          <a:effectLst/>
                          <a:latin typeface="Calibri" panose="020F0502020204030204" pitchFamily="34" charset="0"/>
                          <a:ea typeface="宋体" panose="02010600030101010101" pitchFamily="2" charset="-122"/>
                          <a:cs typeface="Times New Roman" panose="02020603050405020304" pitchFamily="18" charset="0"/>
                        </a:rPr>
                        <a:t>16</a:t>
                      </a:r>
                      <a:r>
                        <a:rPr lang="zh-CN" sz="1800" kern="100">
                          <a:effectLst/>
                          <a:latin typeface="Calibri" panose="020F0502020204030204" pitchFamily="34" charset="0"/>
                          <a:ea typeface="宋体" panose="02010600030101010101" pitchFamily="2" charset="-122"/>
                          <a:cs typeface="Times New Roman" panose="02020603050405020304" pitchFamily="18" charset="0"/>
                        </a:rPr>
                        <a:t>：</a:t>
                      </a:r>
                      <a:r>
                        <a:rPr lang="en-US" sz="1800" kern="100">
                          <a:effectLst/>
                          <a:latin typeface="Calibri" panose="020F0502020204030204" pitchFamily="34" charset="0"/>
                          <a:ea typeface="宋体" panose="02010600030101010101" pitchFamily="2" charset="-122"/>
                          <a:cs typeface="Times New Roman" panose="02020603050405020304" pitchFamily="18" charset="0"/>
                        </a:rPr>
                        <a:t>30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全体成员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组员评分表、上周工作成果</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组员评分</a:t>
                      </a: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临时会议</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会议记录表</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a:t>
                      </a: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会议记录、录音、客户需求、项目授权</a:t>
                      </a: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座谈会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全体人员及用户代表</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邀请函及相关问题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会议记录、录音、用户需求</a:t>
                      </a:r>
                    </a:p>
                  </a:txBody>
                  <a:tcPr marL="68580" marR="68580" marT="0" marB="0"/>
                </a:tc>
                <a:extLst>
                  <a:ext uri="{0D108BD9-81ED-4DB2-BD59-A6C34878D82A}">
                    <a16:rowId xmlns:a16="http://schemas.microsoft.com/office/drawing/2014/main" val="3821214858"/>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汇报</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邮件</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理四</a:t>
                      </a:r>
                      <a:r>
                        <a:rPr lang="en-US" sz="1800" kern="100">
                          <a:effectLst/>
                          <a:latin typeface="Calibri" panose="020F0502020204030204" pitchFamily="34" charset="0"/>
                          <a:ea typeface="宋体" panose="02010600030101010101" pitchFamily="2" charset="-122"/>
                          <a:cs typeface="Times New Roman" panose="02020603050405020304" pitchFamily="18" charset="0"/>
                        </a:rPr>
                        <a:t> 504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全体人员及任务下达者</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本月工作进度</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任务下达者的反馈</a:t>
                      </a:r>
                    </a:p>
                  </a:txBody>
                  <a:tcPr marL="68580" marR="68580" marT="0" marB="0"/>
                </a:tc>
                <a:extLst>
                  <a:ext uri="{0D108BD9-81ED-4DB2-BD59-A6C34878D82A}">
                    <a16:rowId xmlns:a16="http://schemas.microsoft.com/office/drawing/2014/main" val="2339364990"/>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客户评审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评审</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全体人员及客户</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项目交付物、演示</a:t>
                      </a: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会议记录、录音、工作成果评价及要求</a:t>
                      </a:r>
                    </a:p>
                  </a:txBody>
                  <a:tcPr marL="68580" marR="68580" marT="0" marB="0"/>
                </a:tc>
                <a:extLst>
                  <a:ext uri="{0D108BD9-81ED-4DB2-BD59-A6C34878D82A}">
                    <a16:rowId xmlns:a16="http://schemas.microsoft.com/office/drawing/2014/main" val="1300666535"/>
                  </a:ext>
                </a:extLst>
              </a:tr>
              <a:tr h="0">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团队建设</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聚餐</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每月一次具体时间待定</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全体人员（可能有客户参与）</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资金</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无</a:t>
                      </a:r>
                    </a:p>
                  </a:txBody>
                  <a:tcPr marL="68580" marR="68580" marT="0" marB="0"/>
                </a:tc>
                <a:extLst>
                  <a:ext uri="{0D108BD9-81ED-4DB2-BD59-A6C34878D82A}">
                    <a16:rowId xmlns:a16="http://schemas.microsoft.com/office/drawing/2014/main" val="3533830381"/>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ext uri="{D42A27DB-BD31-4B8C-83A1-F6EECF244321}">
                <p14:modId xmlns:p14="http://schemas.microsoft.com/office/powerpoint/2010/main" val="780679988"/>
              </p:ext>
            </p:extLst>
          </p:nvPr>
        </p:nvGraphicFramePr>
        <p:xfrm>
          <a:off x="745961" y="1519878"/>
          <a:ext cx="10700080" cy="49418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800" kern="100" dirty="0">
                          <a:effectLst/>
                        </a:rPr>
                        <a:t>场地资源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800" kern="100" dirty="0">
                          <a:effectLst/>
                        </a:rPr>
                        <a:t>会议室</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800" kern="100" dirty="0">
                          <a:effectLst/>
                        </a:rPr>
                        <a:t>周二晚，周五晚</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2940841002"/>
              </p:ext>
            </p:extLst>
          </p:nvPr>
        </p:nvGraphicFramePr>
        <p:xfrm>
          <a:off x="2273757" y="1662533"/>
          <a:ext cx="8614851" cy="4822509"/>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en-US" altLang="zh-CN" sz="1800" kern="100" dirty="0">
                          <a:effectLst/>
                        </a:rPr>
                        <a:t>1</a:t>
                      </a:r>
                      <a:r>
                        <a:rPr lang="zh-CN" sz="1800" kern="100" dirty="0">
                          <a:effectLst/>
                        </a:rPr>
                        <a:t>个月以上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8</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a:t>
                      </a:r>
                      <a:r>
                        <a:rPr lang="zh-CN" altLang="en-US" sz="1800" kern="100" dirty="0">
                          <a:effectLst/>
                        </a:rPr>
                        <a:t>半个月至一个月</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客户明确表示项目与实际目标偏差大</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每月重大变更大于</a:t>
                      </a:r>
                      <a:r>
                        <a:rPr lang="en-US" altLang="zh-CN" sz="1800" kern="100" dirty="0">
                          <a:effectLst/>
                        </a:rPr>
                        <a:t>3</a:t>
                      </a:r>
                      <a:r>
                        <a:rPr lang="zh-CN" sz="1800" kern="100" dirty="0">
                          <a:effectLst/>
                        </a:rPr>
                        <a:t>起</a:t>
                      </a:r>
                      <a:r>
                        <a:rPr lang="zh-CN" altLang="en-US" sz="1800" kern="100" dirty="0">
                          <a:effectLst/>
                        </a:rPr>
                        <a:t>小于八起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成本超支小于</a:t>
                      </a:r>
                      <a:r>
                        <a:rPr lang="en-US" altLang="zh-CN" sz="1800" kern="100" dirty="0">
                          <a:effectLst/>
                        </a:rPr>
                        <a:t>10</a:t>
                      </a:r>
                      <a:r>
                        <a:rPr lang="en-US" sz="1800" kern="100" dirty="0">
                          <a:effectLst/>
                        </a:rPr>
                        <a: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a:effectLst/>
                        </a:rPr>
                        <a:t>客户明确表示项目需要少量修改</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a:t>
                      </a:r>
                      <a:r>
                        <a:rPr lang="zh-CN" altLang="en-US" sz="1800" kern="100" dirty="0">
                          <a:effectLst/>
                        </a:rPr>
                        <a:t>小</a:t>
                      </a:r>
                      <a:r>
                        <a:rPr lang="zh-CN" sz="1800" kern="100" dirty="0">
                          <a:effectLst/>
                        </a:rPr>
                        <a:t>于</a:t>
                      </a:r>
                      <a:r>
                        <a:rPr lang="en-US" altLang="zh-CN" sz="1800" kern="100" dirty="0">
                          <a:effectLst/>
                        </a:rPr>
                        <a:t>3</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806660673"/>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由项目经理分析评审结果，重新修改分配任务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1250620155"/>
              </p:ext>
            </p:extLst>
          </p:nvPr>
        </p:nvGraphicFramePr>
        <p:xfrm>
          <a:off x="2376052" y="1713741"/>
          <a:ext cx="7439890" cy="3987833"/>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13427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dirty="0">
                          <a:effectLst/>
                        </a:rPr>
                        <a:t>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dirty="0">
                          <a:effectLst/>
                        </a:rPr>
                        <a:t>4</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外部风险</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graphicFrame>
        <p:nvGraphicFramePr>
          <p:cNvPr id="8" name="表格 7">
            <a:extLst>
              <a:ext uri="{FF2B5EF4-FFF2-40B4-BE49-F238E27FC236}">
                <a16:creationId xmlns:a16="http://schemas.microsoft.com/office/drawing/2014/main" id="{DE6710CF-EB3C-446F-9E15-190FBA596DE7}"/>
              </a:ext>
            </a:extLst>
          </p:cNvPr>
          <p:cNvGraphicFramePr>
            <a:graphicFrameLocks noGrp="1"/>
          </p:cNvGraphicFramePr>
          <p:nvPr>
            <p:extLst>
              <p:ext uri="{D42A27DB-BD31-4B8C-83A1-F6EECF244321}">
                <p14:modId xmlns:p14="http://schemas.microsoft.com/office/powerpoint/2010/main" val="296538352"/>
              </p:ext>
            </p:extLst>
          </p:nvPr>
        </p:nvGraphicFramePr>
        <p:xfrm>
          <a:off x="2068174" y="1653426"/>
          <a:ext cx="8055645" cy="4562007"/>
        </p:xfrm>
        <a:graphic>
          <a:graphicData uri="http://schemas.openxmlformats.org/drawingml/2006/table">
            <a:tbl>
              <a:tblPr firstRow="1" firstCol="1" bandRow="1">
                <a:tableStyleId>{F5AB1C69-6EDB-4FF4-983F-18BD219EF322}</a:tableStyleId>
              </a:tblPr>
              <a:tblGrid>
                <a:gridCol w="3828454">
                  <a:extLst>
                    <a:ext uri="{9D8B030D-6E8A-4147-A177-3AD203B41FA5}">
                      <a16:colId xmlns:a16="http://schemas.microsoft.com/office/drawing/2014/main" val="3347272321"/>
                    </a:ext>
                  </a:extLst>
                </a:gridCol>
                <a:gridCol w="1228958">
                  <a:extLst>
                    <a:ext uri="{9D8B030D-6E8A-4147-A177-3AD203B41FA5}">
                      <a16:colId xmlns:a16="http://schemas.microsoft.com/office/drawing/2014/main" val="3525014768"/>
                    </a:ext>
                  </a:extLst>
                </a:gridCol>
                <a:gridCol w="1365723">
                  <a:extLst>
                    <a:ext uri="{9D8B030D-6E8A-4147-A177-3AD203B41FA5}">
                      <a16:colId xmlns:a16="http://schemas.microsoft.com/office/drawing/2014/main" val="1324177466"/>
                    </a:ext>
                  </a:extLst>
                </a:gridCol>
                <a:gridCol w="1632510">
                  <a:extLst>
                    <a:ext uri="{9D8B030D-6E8A-4147-A177-3AD203B41FA5}">
                      <a16:colId xmlns:a16="http://schemas.microsoft.com/office/drawing/2014/main" val="4172774335"/>
                    </a:ext>
                  </a:extLst>
                </a:gridCol>
              </a:tblGrid>
              <a:tr h="345016">
                <a:tc>
                  <a:txBody>
                    <a:bodyPr/>
                    <a:lstStyle/>
                    <a:p>
                      <a:pPr algn="ctr">
                        <a:lnSpc>
                          <a:spcPct val="150000"/>
                        </a:lnSpc>
                        <a:spcAft>
                          <a:spcPts val="0"/>
                        </a:spcAft>
                      </a:pPr>
                      <a:r>
                        <a:rPr lang="zh-CN" sz="2000" kern="100">
                          <a:effectLst/>
                        </a:rPr>
                        <a:t>风险名称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优先级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影响程度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可能性等级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3957866"/>
                  </a:ext>
                </a:extLst>
              </a:tr>
              <a:tr h="301832">
                <a:tc>
                  <a:txBody>
                    <a:bodyPr/>
                    <a:lstStyle/>
                    <a:p>
                      <a:pPr algn="ctr">
                        <a:lnSpc>
                          <a:spcPct val="150000"/>
                        </a:lnSpc>
                        <a:spcAft>
                          <a:spcPts val="0"/>
                        </a:spcAft>
                      </a:pPr>
                      <a:r>
                        <a:rPr lang="zh-CN" sz="2000" kern="100">
                          <a:effectLst/>
                        </a:rPr>
                        <a:t>需求定义与客户愿景相差较大</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1874843"/>
                  </a:ext>
                </a:extLst>
              </a:tr>
              <a:tr h="301832">
                <a:tc>
                  <a:txBody>
                    <a:bodyPr/>
                    <a:lstStyle/>
                    <a:p>
                      <a:pPr algn="ctr">
                        <a:lnSpc>
                          <a:spcPct val="150000"/>
                        </a:lnSpc>
                        <a:spcAft>
                          <a:spcPts val="0"/>
                        </a:spcAft>
                      </a:pPr>
                      <a:r>
                        <a:rPr lang="zh-CN" sz="2000" kern="100" dirty="0">
                          <a:effectLst/>
                        </a:rPr>
                        <a:t>小组成员完成任务质量不佳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64053166"/>
                  </a:ext>
                </a:extLst>
              </a:tr>
              <a:tr h="301832">
                <a:tc>
                  <a:txBody>
                    <a:bodyPr/>
                    <a:lstStyle/>
                    <a:p>
                      <a:pPr algn="ctr">
                        <a:lnSpc>
                          <a:spcPct val="150000"/>
                        </a:lnSpc>
                        <a:spcAft>
                          <a:spcPts val="0"/>
                        </a:spcAft>
                      </a:pPr>
                      <a:r>
                        <a:rPr lang="zh-CN" sz="2000" kern="100">
                          <a:effectLst/>
                        </a:rPr>
                        <a:t>预算与实际不符</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0528836"/>
                  </a:ext>
                </a:extLst>
              </a:tr>
              <a:tr h="459780">
                <a:tc>
                  <a:txBody>
                    <a:bodyPr/>
                    <a:lstStyle/>
                    <a:p>
                      <a:pPr algn="ctr">
                        <a:lnSpc>
                          <a:spcPct val="150000"/>
                        </a:lnSpc>
                        <a:spcAft>
                          <a:spcPts val="0"/>
                        </a:spcAft>
                      </a:pPr>
                      <a:r>
                        <a:rPr lang="zh-CN" sz="2000" kern="100" dirty="0">
                          <a:effectLst/>
                        </a:rPr>
                        <a:t>开发人员技术不足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9182412"/>
                  </a:ext>
                </a:extLst>
              </a:tr>
              <a:tr h="301832">
                <a:tc>
                  <a:txBody>
                    <a:bodyPr/>
                    <a:lstStyle/>
                    <a:p>
                      <a:pPr algn="ctr">
                        <a:lnSpc>
                          <a:spcPct val="150000"/>
                        </a:lnSpc>
                        <a:spcAft>
                          <a:spcPts val="0"/>
                        </a:spcAft>
                      </a:pPr>
                      <a:r>
                        <a:rPr lang="zh-CN" sz="2000" kern="100">
                          <a:effectLst/>
                        </a:rPr>
                        <a:t>小组人员请假暂时离开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743262"/>
                  </a:ext>
                </a:extLst>
              </a:tr>
              <a:tr h="301832">
                <a:tc>
                  <a:txBody>
                    <a:bodyPr/>
                    <a:lstStyle/>
                    <a:p>
                      <a:pPr algn="ctr">
                        <a:lnSpc>
                          <a:spcPct val="150000"/>
                        </a:lnSpc>
                        <a:spcAft>
                          <a:spcPts val="0"/>
                        </a:spcAft>
                      </a:pPr>
                      <a:r>
                        <a:rPr lang="zh-CN" sz="2000" kern="100">
                          <a:effectLst/>
                        </a:rPr>
                        <a:t>小组成员无法完成任务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57967599"/>
                  </a:ext>
                </a:extLst>
              </a:tr>
              <a:tr h="301832">
                <a:tc>
                  <a:txBody>
                    <a:bodyPr/>
                    <a:lstStyle/>
                    <a:p>
                      <a:pPr algn="ctr">
                        <a:lnSpc>
                          <a:spcPct val="150000"/>
                        </a:lnSpc>
                        <a:spcAft>
                          <a:spcPts val="0"/>
                        </a:spcAft>
                      </a:pPr>
                      <a:r>
                        <a:rPr lang="zh-CN" sz="2000" kern="100">
                          <a:effectLst/>
                        </a:rPr>
                        <a:t>无法及时联系到组员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877299"/>
                  </a:ext>
                </a:extLst>
              </a:tr>
              <a:tr h="301832">
                <a:tc>
                  <a:txBody>
                    <a:bodyPr/>
                    <a:lstStyle/>
                    <a:p>
                      <a:pPr algn="ctr">
                        <a:lnSpc>
                          <a:spcPct val="150000"/>
                        </a:lnSpc>
                        <a:spcAft>
                          <a:spcPts val="0"/>
                        </a:spcAft>
                      </a:pPr>
                      <a:r>
                        <a:rPr lang="zh-CN" sz="2000" kern="100">
                          <a:effectLst/>
                        </a:rPr>
                        <a:t>小组人员请假长时间离开</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2599715"/>
                  </a:ext>
                </a:extLst>
              </a:tr>
              <a:tr h="642611">
                <a:tc>
                  <a:txBody>
                    <a:bodyPr/>
                    <a:lstStyle/>
                    <a:p>
                      <a:pPr algn="ctr">
                        <a:lnSpc>
                          <a:spcPct val="150000"/>
                        </a:lnSpc>
                        <a:spcAft>
                          <a:spcPts val="0"/>
                        </a:spcAft>
                      </a:pPr>
                      <a:r>
                        <a:rPr lang="zh-CN" sz="2000" kern="100">
                          <a:effectLst/>
                        </a:rPr>
                        <a:t>实际项目进行时，任务较计划预期时间提前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低</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8998121"/>
                  </a:ext>
                </a:extLst>
              </a:tr>
            </a:tbl>
          </a:graphicData>
        </a:graphic>
      </p:graphicFrame>
      <p:graphicFrame>
        <p:nvGraphicFramePr>
          <p:cNvPr id="9" name="表格 8">
            <a:extLst>
              <a:ext uri="{FF2B5EF4-FFF2-40B4-BE49-F238E27FC236}">
                <a16:creationId xmlns:a16="http://schemas.microsoft.com/office/drawing/2014/main" id="{C87F4FD6-295C-47B5-894A-34659164D2B9}"/>
              </a:ext>
            </a:extLst>
          </p:cNvPr>
          <p:cNvGraphicFramePr>
            <a:graphicFrameLocks noGrp="1"/>
          </p:cNvGraphicFramePr>
          <p:nvPr>
            <p:extLst>
              <p:ext uri="{D42A27DB-BD31-4B8C-83A1-F6EECF244321}">
                <p14:modId xmlns:p14="http://schemas.microsoft.com/office/powerpoint/2010/main" val="2558654085"/>
              </p:ext>
            </p:extLst>
          </p:nvPr>
        </p:nvGraphicFramePr>
        <p:xfrm>
          <a:off x="3396463" y="1314629"/>
          <a:ext cx="5399066" cy="4912233"/>
        </p:xfrm>
        <a:graphic>
          <a:graphicData uri="http://schemas.openxmlformats.org/drawingml/2006/table">
            <a:tbl>
              <a:tblPr firstRow="1" firstCol="1" bandRow="1">
                <a:tableStyleId>{F5AB1C69-6EDB-4FF4-983F-18BD219EF322}</a:tableStyleId>
              </a:tblPr>
              <a:tblGrid>
                <a:gridCol w="3683210">
                  <a:extLst>
                    <a:ext uri="{9D8B030D-6E8A-4147-A177-3AD203B41FA5}">
                      <a16:colId xmlns:a16="http://schemas.microsoft.com/office/drawing/2014/main" val="2111317321"/>
                    </a:ext>
                  </a:extLst>
                </a:gridCol>
                <a:gridCol w="581891">
                  <a:extLst>
                    <a:ext uri="{9D8B030D-6E8A-4147-A177-3AD203B41FA5}">
                      <a16:colId xmlns:a16="http://schemas.microsoft.com/office/drawing/2014/main" val="4231111966"/>
                    </a:ext>
                  </a:extLst>
                </a:gridCol>
                <a:gridCol w="672135">
                  <a:extLst>
                    <a:ext uri="{9D8B030D-6E8A-4147-A177-3AD203B41FA5}">
                      <a16:colId xmlns:a16="http://schemas.microsoft.com/office/drawing/2014/main" val="2052584351"/>
                    </a:ext>
                  </a:extLst>
                </a:gridCol>
                <a:gridCol w="461830">
                  <a:extLst>
                    <a:ext uri="{9D8B030D-6E8A-4147-A177-3AD203B41FA5}">
                      <a16:colId xmlns:a16="http://schemas.microsoft.com/office/drawing/2014/main" val="727932174"/>
                    </a:ext>
                  </a:extLst>
                </a:gridCol>
              </a:tblGrid>
              <a:tr h="180975">
                <a:tc>
                  <a:txBody>
                    <a:bodyPr/>
                    <a:lstStyle/>
                    <a:p>
                      <a:pPr algn="l">
                        <a:lnSpc>
                          <a:spcPct val="150000"/>
                        </a:lnSpc>
                        <a:spcAft>
                          <a:spcPts val="0"/>
                        </a:spcAft>
                      </a:pPr>
                      <a:r>
                        <a:rPr lang="zh-CN" sz="2000" kern="100" dirty="0">
                          <a:effectLst/>
                        </a:rPr>
                        <a:t>实际项目进行时，任务较计划预期时间延迟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84629534"/>
                  </a:ext>
                </a:extLst>
              </a:tr>
              <a:tr h="180975">
                <a:tc>
                  <a:txBody>
                    <a:bodyPr/>
                    <a:lstStyle/>
                    <a:p>
                      <a:pPr algn="ctr">
                        <a:lnSpc>
                          <a:spcPct val="150000"/>
                        </a:lnSpc>
                        <a:spcAft>
                          <a:spcPts val="0"/>
                        </a:spcAft>
                      </a:pPr>
                      <a:r>
                        <a:rPr lang="zh-CN" sz="2000" kern="100">
                          <a:effectLst/>
                        </a:rPr>
                        <a:t>组员对考评结果不满意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28655700"/>
                  </a:ext>
                </a:extLst>
              </a:tr>
              <a:tr h="180975">
                <a:tc>
                  <a:txBody>
                    <a:bodyPr/>
                    <a:lstStyle/>
                    <a:p>
                      <a:pPr algn="ctr">
                        <a:lnSpc>
                          <a:spcPct val="150000"/>
                        </a:lnSpc>
                        <a:spcAft>
                          <a:spcPts val="0"/>
                        </a:spcAft>
                      </a:pPr>
                      <a:r>
                        <a:rPr lang="zh-CN" sz="2000" kern="100">
                          <a:effectLst/>
                        </a:rPr>
                        <a:t>组员之间对某问题出现争议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2695822"/>
                  </a:ext>
                </a:extLst>
              </a:tr>
              <a:tr h="180975">
                <a:tc>
                  <a:txBody>
                    <a:bodyPr/>
                    <a:lstStyle/>
                    <a:p>
                      <a:pPr algn="ctr">
                        <a:lnSpc>
                          <a:spcPct val="150000"/>
                        </a:lnSpc>
                        <a:spcAft>
                          <a:spcPts val="0"/>
                        </a:spcAft>
                      </a:pPr>
                      <a:r>
                        <a:rPr lang="zh-CN" sz="2000" kern="100">
                          <a:effectLst/>
                        </a:rPr>
                        <a:t>需要新的工具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25553378"/>
                  </a:ext>
                </a:extLst>
              </a:tr>
              <a:tr h="180975">
                <a:tc>
                  <a:txBody>
                    <a:bodyPr/>
                    <a:lstStyle/>
                    <a:p>
                      <a:pPr algn="ctr">
                        <a:lnSpc>
                          <a:spcPct val="150000"/>
                        </a:lnSpc>
                        <a:spcAft>
                          <a:spcPts val="0"/>
                        </a:spcAft>
                      </a:pPr>
                      <a:r>
                        <a:rPr lang="zh-CN" sz="2000" kern="100">
                          <a:effectLst/>
                        </a:rPr>
                        <a:t>所需采购资金超出组内预算</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9364943"/>
                  </a:ext>
                </a:extLst>
              </a:tr>
              <a:tr h="180975">
                <a:tc>
                  <a:txBody>
                    <a:bodyPr/>
                    <a:lstStyle/>
                    <a:p>
                      <a:pPr algn="ctr">
                        <a:lnSpc>
                          <a:spcPct val="150000"/>
                        </a:lnSpc>
                        <a:spcAft>
                          <a:spcPts val="0"/>
                        </a:spcAft>
                      </a:pPr>
                      <a:r>
                        <a:rPr lang="zh-CN" sz="2000" kern="100">
                          <a:effectLst/>
                        </a:rPr>
                        <a:t>找不到预期使用资源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94962708"/>
                  </a:ext>
                </a:extLst>
              </a:tr>
              <a:tr h="0">
                <a:tc>
                  <a:txBody>
                    <a:bodyPr/>
                    <a:lstStyle/>
                    <a:p>
                      <a:pPr algn="ctr">
                        <a:lnSpc>
                          <a:spcPct val="150000"/>
                        </a:lnSpc>
                        <a:spcAft>
                          <a:spcPts val="0"/>
                        </a:spcAft>
                      </a:pPr>
                      <a:r>
                        <a:rPr lang="zh-CN" sz="2000" kern="100">
                          <a:effectLst/>
                        </a:rPr>
                        <a:t>资源使用不恰当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22212984"/>
                  </a:ext>
                </a:extLst>
              </a:tr>
              <a:tr h="0">
                <a:tc>
                  <a:txBody>
                    <a:bodyPr/>
                    <a:lstStyle/>
                    <a:p>
                      <a:pPr algn="ctr">
                        <a:lnSpc>
                          <a:spcPct val="150000"/>
                        </a:lnSpc>
                        <a:spcAft>
                          <a:spcPts val="0"/>
                        </a:spcAft>
                      </a:pPr>
                      <a:r>
                        <a:rPr lang="zh-CN" sz="2000" kern="100">
                          <a:effectLst/>
                        </a:rPr>
                        <a:t>会议地点无法使用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7050277"/>
                  </a:ext>
                </a:extLst>
              </a:tr>
              <a:tr h="0">
                <a:tc>
                  <a:txBody>
                    <a:bodyPr/>
                    <a:lstStyle/>
                    <a:p>
                      <a:pPr algn="ctr">
                        <a:lnSpc>
                          <a:spcPct val="150000"/>
                        </a:lnSpc>
                        <a:spcAft>
                          <a:spcPts val="0"/>
                        </a:spcAft>
                      </a:pPr>
                      <a:r>
                        <a:rPr lang="zh-CN" sz="2000" kern="100">
                          <a:effectLst/>
                        </a:rPr>
                        <a:t>外部设备无法使用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中</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低</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88930685"/>
                  </a:ext>
                </a:extLst>
              </a:tr>
              <a:tr h="0">
                <a:tc>
                  <a:txBody>
                    <a:bodyPr/>
                    <a:lstStyle/>
                    <a:p>
                      <a:pPr algn="ctr">
                        <a:lnSpc>
                          <a:spcPct val="150000"/>
                        </a:lnSpc>
                        <a:spcAft>
                          <a:spcPts val="0"/>
                        </a:spcAft>
                      </a:pPr>
                      <a:r>
                        <a:rPr lang="zh-CN" sz="2000" kern="100">
                          <a:effectLst/>
                        </a:rPr>
                        <a:t>项目交付物不符合要求</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558612"/>
                  </a:ext>
                </a:extLst>
              </a:tr>
              <a:tr h="0">
                <a:tc>
                  <a:txBody>
                    <a:bodyPr/>
                    <a:lstStyle/>
                    <a:p>
                      <a:pPr algn="ctr">
                        <a:lnSpc>
                          <a:spcPct val="150000"/>
                        </a:lnSpc>
                        <a:spcAft>
                          <a:spcPts val="0"/>
                        </a:spcAft>
                      </a:pPr>
                      <a:r>
                        <a:rPr lang="zh-CN" sz="2000" kern="100">
                          <a:effectLst/>
                        </a:rPr>
                        <a:t>项目无法投入实践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9014157"/>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anim calcmode="lin" valueType="num">
                                      <p:cBhvr>
                                        <p:cTn id="74" dur="500" fill="hold"/>
                                        <p:tgtEl>
                                          <p:spTgt spid="6"/>
                                        </p:tgtEl>
                                        <p:attrNameLst>
                                          <p:attrName>ppt_x</p:attrName>
                                        </p:attrNameLst>
                                      </p:cBhvr>
                                      <p:tavLst>
                                        <p:tav tm="0">
                                          <p:val>
                                            <p:strVal val="#ppt_x"/>
                                          </p:val>
                                        </p:tav>
                                        <p:tav tm="100000">
                                          <p:val>
                                            <p:strVal val="#ppt_x"/>
                                          </p:val>
                                        </p:tav>
                                      </p:tavLst>
                                    </p:anim>
                                    <p:anim calcmode="lin" valueType="num">
                                      <p:cBhvr>
                                        <p:cTn id="75"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nodeType="clickEffect">
                                  <p:stCondLst>
                                    <p:cond delay="0"/>
                                  </p:stCondLst>
                                  <p:childTnLst>
                                    <p:animEffect transition="out" filter="fade">
                                      <p:cBhvr>
                                        <p:cTn id="79" dur="500"/>
                                        <p:tgtEl>
                                          <p:spTgt spid="6"/>
                                        </p:tgtEl>
                                      </p:cBhvr>
                                    </p:animEffect>
                                    <p:anim calcmode="lin" valueType="num">
                                      <p:cBhvr>
                                        <p:cTn id="80" dur="500"/>
                                        <p:tgtEl>
                                          <p:spTgt spid="6"/>
                                        </p:tgtEl>
                                        <p:attrNameLst>
                                          <p:attrName>ppt_x</p:attrName>
                                        </p:attrNameLst>
                                      </p:cBhvr>
                                      <p:tavLst>
                                        <p:tav tm="0">
                                          <p:val>
                                            <p:strVal val="ppt_x"/>
                                          </p:val>
                                        </p:tav>
                                        <p:tav tm="100000">
                                          <p:val>
                                            <p:strVal val="ppt_x"/>
                                          </p:val>
                                        </p:tav>
                                      </p:tavLst>
                                    </p:anim>
                                    <p:anim calcmode="lin" valueType="num">
                                      <p:cBhvr>
                                        <p:cTn id="81" dur="500"/>
                                        <p:tgtEl>
                                          <p:spTgt spid="6"/>
                                        </p:tgtEl>
                                        <p:attrNameLst>
                                          <p:attrName>ppt_y</p:attrName>
                                        </p:attrNameLst>
                                      </p:cBhvr>
                                      <p:tavLst>
                                        <p:tav tm="0">
                                          <p:val>
                                            <p:strVal val="ppt_y"/>
                                          </p:val>
                                        </p:tav>
                                        <p:tav tm="100000">
                                          <p:val>
                                            <p:strVal val="ppt_y+.1"/>
                                          </p:val>
                                        </p:tav>
                                      </p:tavLst>
                                    </p:anim>
                                    <p:set>
                                      <p:cBhvr>
                                        <p:cTn id="82" dur="1" fill="hold">
                                          <p:stCondLst>
                                            <p:cond delay="499"/>
                                          </p:stCondLst>
                                        </p:cTn>
                                        <p:tgtEl>
                                          <p:spTgt spid="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0" presetClass="entr" presetSubtype="0" decel="10000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p:cTn id="87" dur="500" fill="hold"/>
                                        <p:tgtEl>
                                          <p:spTgt spid="7"/>
                                        </p:tgtEl>
                                        <p:attrNameLst>
                                          <p:attrName>ppt_w</p:attrName>
                                        </p:attrNameLst>
                                      </p:cBhvr>
                                      <p:tavLst>
                                        <p:tav tm="0">
                                          <p:val>
                                            <p:strVal val="#ppt_w+.3"/>
                                          </p:val>
                                        </p:tav>
                                        <p:tav tm="100000">
                                          <p:val>
                                            <p:strVal val="#ppt_w"/>
                                          </p:val>
                                        </p:tav>
                                      </p:tavLst>
                                    </p:anim>
                                    <p:anim calcmode="lin" valueType="num">
                                      <p:cBhvr>
                                        <p:cTn id="88" dur="500" fill="hold"/>
                                        <p:tgtEl>
                                          <p:spTgt spid="7"/>
                                        </p:tgtEl>
                                        <p:attrNameLst>
                                          <p:attrName>ppt_h</p:attrName>
                                        </p:attrNameLst>
                                      </p:cBhvr>
                                      <p:tavLst>
                                        <p:tav tm="0">
                                          <p:val>
                                            <p:strVal val="#ppt_h"/>
                                          </p:val>
                                        </p:tav>
                                        <p:tav tm="100000">
                                          <p:val>
                                            <p:strVal val="#ppt_h"/>
                                          </p:val>
                                        </p:tav>
                                      </p:tavLst>
                                    </p:anim>
                                    <p:animEffect transition="in" filter="fade">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50" presetClass="exit" presetSubtype="0" accel="100000" fill="hold" nodeType="clickEffect">
                                  <p:stCondLst>
                                    <p:cond delay="0"/>
                                  </p:stCondLst>
                                  <p:childTnLst>
                                    <p:anim calcmode="lin" valueType="num">
                                      <p:cBhvr>
                                        <p:cTn id="93" dur="500"/>
                                        <p:tgtEl>
                                          <p:spTgt spid="7"/>
                                        </p:tgtEl>
                                        <p:attrNameLst>
                                          <p:attrName>ppt_w</p:attrName>
                                        </p:attrNameLst>
                                      </p:cBhvr>
                                      <p:tavLst>
                                        <p:tav tm="0">
                                          <p:val>
                                            <p:strVal val="ppt_w"/>
                                          </p:val>
                                        </p:tav>
                                        <p:tav tm="100000">
                                          <p:val>
                                            <p:strVal val="ppt_w+.3"/>
                                          </p:val>
                                        </p:tav>
                                      </p:tavLst>
                                    </p:anim>
                                    <p:anim calcmode="lin" valueType="num">
                                      <p:cBhvr>
                                        <p:cTn id="94" dur="500"/>
                                        <p:tgtEl>
                                          <p:spTgt spid="7"/>
                                        </p:tgtEl>
                                        <p:attrNameLst>
                                          <p:attrName>ppt_h</p:attrName>
                                        </p:attrNameLst>
                                      </p:cBhvr>
                                      <p:tavLst>
                                        <p:tav tm="0">
                                          <p:val>
                                            <p:strVal val="ppt_h"/>
                                          </p:val>
                                        </p:tav>
                                        <p:tav tm="100000">
                                          <p:val>
                                            <p:strVal val="ppt_h"/>
                                          </p:val>
                                        </p:tav>
                                      </p:tavLst>
                                    </p:anim>
                                    <p:animEffect transition="out" filter="fade">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4250883212"/>
              </p:ext>
            </p:extLst>
          </p:nvPr>
        </p:nvGraphicFramePr>
        <p:xfrm>
          <a:off x="1478280" y="1411735"/>
          <a:ext cx="9235440" cy="5160714"/>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rPr>
                        <a:t>项目主要工作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工作目标</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检验标准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rPr>
                        <a:t>需求工程项目准备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基础设施筹备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rPr>
                        <a:t>制定需求工程项目计划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得到需求工程计划初稿</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能否得到初步的需求工程计划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rPr>
                        <a:t>修改需求工程项目计划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正式发行需求工程项目计划并开始执行</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能否得到修改版的需求工程计划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rPr>
                        <a:t>需求获取</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确定范围和限制</a:t>
                      </a:r>
                    </a:p>
                    <a:p>
                      <a:pPr marL="342900" lvl="0" indent="-342900" algn="just">
                        <a:lnSpc>
                          <a:spcPct val="115000"/>
                        </a:lnSpc>
                        <a:spcAft>
                          <a:spcPts val="0"/>
                        </a:spcAft>
                        <a:buFont typeface="+mj-lt"/>
                        <a:buAutoNum type="arabicPeriod"/>
                      </a:pPr>
                      <a:r>
                        <a:rPr lang="zh-CN" sz="1600" kern="100">
                          <a:effectLst/>
                        </a:rPr>
                        <a:t>确定需求开发过程</a:t>
                      </a:r>
                    </a:p>
                    <a:p>
                      <a:pPr marL="342900" lvl="0" indent="-342900" algn="just">
                        <a:lnSpc>
                          <a:spcPct val="115000"/>
                        </a:lnSpc>
                        <a:spcAft>
                          <a:spcPts val="0"/>
                        </a:spcAft>
                        <a:buFont typeface="+mj-lt"/>
                        <a:buAutoNum type="arabicPeriod"/>
                      </a:pPr>
                      <a:r>
                        <a:rPr lang="zh-CN" sz="1600" kern="100">
                          <a:effectLst/>
                        </a:rPr>
                        <a:t>建立核心队伍</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a:effectLst/>
                        </a:rPr>
                        <a:t>能否得到愿景与范围文档，用户群分类文档</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rPr>
                        <a:t>需求分析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得到开发原型</a:t>
                      </a:r>
                    </a:p>
                    <a:p>
                      <a:pPr marL="342900" lvl="0" indent="-342900" algn="just">
                        <a:lnSpc>
                          <a:spcPct val="115000"/>
                        </a:lnSpc>
                        <a:spcAft>
                          <a:spcPts val="0"/>
                        </a:spcAft>
                        <a:buFont typeface="+mj-lt"/>
                        <a:buAutoNum type="arabicPeriod"/>
                      </a:pPr>
                      <a:r>
                        <a:rPr lang="zh-CN" sz="1600" kern="100">
                          <a:effectLst/>
                        </a:rPr>
                        <a:t>得需求管理矩阵</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能否得到界面原型以及需求管理矩阵</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rPr>
                        <a:t>需求规格说明</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rPr>
                        <a:t>需求规格审核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得到用户手册</a:t>
                      </a:r>
                    </a:p>
                    <a:p>
                      <a:pPr>
                        <a:spcAft>
                          <a:spcPts val="0"/>
                        </a:spcAft>
                      </a:pPr>
                      <a:r>
                        <a:rPr lang="zh-CN" sz="1600">
                          <a:effectLst/>
                        </a:rPr>
                        <a:t>确定合规标准</a:t>
                      </a:r>
                    </a:p>
                    <a:p>
                      <a:pPr>
                        <a:spcAft>
                          <a:spcPts val="0"/>
                        </a:spcAft>
                      </a:pPr>
                      <a:r>
                        <a:rPr lang="zh-CN" sz="1600">
                          <a:effectLst/>
                        </a:rPr>
                        <a:t>编写测试用例</a:t>
                      </a:r>
                    </a:p>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能否得到用户满意的用户手册以及需求规格说明书能否通过审核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rPr>
                        <a:t>需求管理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建立</a:t>
                      </a:r>
                      <a:r>
                        <a:rPr lang="en-US" sz="1600" kern="100">
                          <a:effectLst/>
                        </a:rPr>
                        <a:t>CCB</a:t>
                      </a:r>
                      <a:endParaRPr lang="zh-CN" sz="1600" kern="100">
                        <a:effectLst/>
                      </a:endParaRPr>
                    </a:p>
                    <a:p>
                      <a:pPr marL="342900" lvl="0" indent="-342900" algn="just">
                        <a:lnSpc>
                          <a:spcPct val="115000"/>
                        </a:lnSpc>
                        <a:spcAft>
                          <a:spcPts val="0"/>
                        </a:spcAft>
                        <a:buFont typeface="+mj-lt"/>
                        <a:buAutoNum type="arabicPeriod"/>
                      </a:pPr>
                      <a:r>
                        <a:rPr lang="zh-CN" sz="1600" kern="100">
                          <a:effectLst/>
                        </a:rPr>
                        <a:t>编写需求文档的基准版本和控制版本</a:t>
                      </a:r>
                    </a:p>
                    <a:p>
                      <a:pPr marL="342900" lvl="0" indent="-342900" algn="just">
                        <a:lnSpc>
                          <a:spcPct val="115000"/>
                        </a:lnSpc>
                        <a:spcAft>
                          <a:spcPts val="0"/>
                        </a:spcAft>
                        <a:buFont typeface="+mj-lt"/>
                        <a:buAutoNum type="arabicPeriod"/>
                      </a:pPr>
                      <a:r>
                        <a:rPr lang="zh-CN" sz="1600" kern="100">
                          <a:effectLst/>
                        </a:rPr>
                        <a:t>正式发布软件需求变更文档</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能否得到需求文档的基准版本和控制版本以及正式发布需求变更文档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pic>
        <p:nvPicPr>
          <p:cNvPr id="5" name="图片 4">
            <a:extLst>
              <a:ext uri="{FF2B5EF4-FFF2-40B4-BE49-F238E27FC236}">
                <a16:creationId xmlns:a16="http://schemas.microsoft.com/office/drawing/2014/main" id="{1900A6C2-FA98-4932-9561-CD28ABFD1F12}"/>
              </a:ext>
            </a:extLst>
          </p:cNvPr>
          <p:cNvPicPr/>
          <p:nvPr/>
        </p:nvPicPr>
        <p:blipFill rotWithShape="1">
          <a:blip r:embed="rId3"/>
          <a:srcRect l="23570" t="19372" r="16476" b="17781"/>
          <a:stretch/>
        </p:blipFill>
        <p:spPr bwMode="auto">
          <a:xfrm>
            <a:off x="2042160" y="1411735"/>
            <a:ext cx="8107680" cy="51154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796475" y="2014580"/>
            <a:ext cx="7716493" cy="1077218"/>
          </a:xfrm>
          <a:prstGeom prst="rect">
            <a:avLst/>
          </a:prstGeom>
        </p:spPr>
        <p:txBody>
          <a:bodyPr wrap="square">
            <a:spAutoFit/>
          </a:bodyPr>
          <a:lstStyle/>
          <a:p>
            <a:pPr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进度管理规范</a:t>
            </a:r>
            <a:endParaRPr lang="en-US" altLang="zh-CN" sz="2400" b="1"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796476" y="3846925"/>
            <a:ext cx="7716492" cy="1077218"/>
          </a:xfrm>
          <a:prstGeom prst="rect">
            <a:avLst/>
          </a:prstGeom>
        </p:spPr>
        <p:txBody>
          <a:bodyPr wrap="square">
            <a:spAutoFit/>
          </a:bodyPr>
          <a:lstStyle/>
          <a:p>
            <a:pPr lvl="0"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进度管理方式</a:t>
            </a:r>
            <a:endParaRPr lang="en-US" altLang="zh-CN" sz="2400" b="1" kern="100" dirty="0">
              <a:solidFill>
                <a:schemeClr val="bg1"/>
              </a:solidFill>
              <a:latin typeface="Calibri" panose="020F0502020204030204" pitchFamily="34" charset="0"/>
              <a:cs typeface="Times New Roman" panose="02020603050405020304" pitchFamily="18" charset="0"/>
            </a:endParaRPr>
          </a:p>
          <a:p>
            <a:pPr lvl="0"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采用双周滚动计划，根据每周的最新安排，在甘特图中记录</a:t>
            </a:r>
          </a:p>
          <a:p>
            <a:pPr lvl="0"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854605642"/>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427211271"/>
              </p:ext>
            </p:extLst>
          </p:nvPr>
        </p:nvGraphicFramePr>
        <p:xfrm>
          <a:off x="3005165" y="1732797"/>
          <a:ext cx="618166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tblGrid>
              <a:tr h="578175">
                <a:tc>
                  <a:txBody>
                    <a:bodyPr/>
                    <a:lstStyle/>
                    <a:p>
                      <a:pPr algn="ctr">
                        <a:lnSpc>
                          <a:spcPct val="150000"/>
                        </a:lnSpc>
                        <a:spcAft>
                          <a:spcPts val="0"/>
                        </a:spcAft>
                      </a:pP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775149715"/>
              </p:ext>
            </p:extLst>
          </p:nvPr>
        </p:nvGraphicFramePr>
        <p:xfrm>
          <a:off x="1046490" y="1345598"/>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3020444192"/>
              </p:ext>
            </p:extLst>
          </p:nvPr>
        </p:nvGraphicFramePr>
        <p:xfrm>
          <a:off x="1046490" y="1356180"/>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rPr>
                        <a:t>项目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平均月投入资金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项目总投入资金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备注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rPr>
                        <a:t>网盘会员</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以下均为元为货币单位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rPr>
                        <a:t>相关电子文档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rPr>
                        <a:t>Office</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rPr>
                        <a:t>Project</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rPr>
                        <a:t>VMWARE</a:t>
                      </a:r>
                      <a:r>
                        <a:rPr lang="zh-CN" sz="1600">
                          <a:effectLst/>
                        </a:rPr>
                        <a:t>虚拟机工具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rPr>
                        <a:t>Axure RP</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rPr>
                        <a:t>UML</a:t>
                      </a:r>
                      <a:r>
                        <a:rPr lang="zh-CN" sz="1600">
                          <a:effectLst/>
                        </a:rPr>
                        <a:t>相关工具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rPr>
                        <a:t>个人电脑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组员自备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rPr>
                        <a:t>电费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150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600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自费，假设电</a:t>
                      </a:r>
                      <a:r>
                        <a:rPr lang="en-US" sz="1600">
                          <a:effectLst/>
                        </a:rPr>
                        <a:t>1</a:t>
                      </a:r>
                      <a:r>
                        <a:rPr lang="zh-CN" sz="1600">
                          <a:effectLst/>
                        </a:rPr>
                        <a:t>元</a:t>
                      </a:r>
                      <a:r>
                        <a:rPr lang="en-US" sz="1600">
                          <a:effectLst/>
                        </a:rPr>
                        <a:t>1</a:t>
                      </a:r>
                      <a:r>
                        <a:rPr lang="zh-CN" sz="1600">
                          <a:effectLst/>
                        </a:rPr>
                        <a:t>度。</a:t>
                      </a:r>
                      <a:r>
                        <a:rPr lang="en-US" sz="1600">
                          <a:effectLst/>
                        </a:rPr>
                        <a:t>30*5*1</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rPr>
                        <a:t>宽带费用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195</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975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rPr>
                        <a:t>域名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rPr>
                        <a:t>服务器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rPr>
                        <a:t>交通费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rPr>
                        <a:t>团建伙食费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800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rPr>
                        <a:t>人力支出</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10410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41604</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假设均不加班。</a:t>
                      </a:r>
                      <a:r>
                        <a:rPr lang="en-US" sz="1600" dirty="0">
                          <a:effectLst/>
                        </a:rPr>
                        <a:t>69.34*5*30</a:t>
                      </a:r>
                      <a:r>
                        <a:rPr lang="zh-CN" sz="1600" dirty="0">
                          <a:effectLst/>
                        </a:rPr>
                        <a:t>得到月投入</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rPr>
                        <a:t>共计</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11155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55775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3240491110"/>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128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956777" y="1997839"/>
            <a:ext cx="8278446" cy="3139321"/>
          </a:xfrm>
          <a:prstGeom prst="rect">
            <a:avLst/>
          </a:prstGeom>
          <a:noFill/>
        </p:spPr>
        <p:txBody>
          <a:bodyPr wrap="square" rtlCol="0">
            <a:spAutoFit/>
          </a:bodyPr>
          <a:lstStyle/>
          <a:p>
            <a:r>
              <a:rPr lang="zh-CN" altLang="en-US" sz="2400" b="1" dirty="0">
                <a:solidFill>
                  <a:schemeClr val="bg1"/>
                </a:solidFill>
              </a:rPr>
              <a:t>配置项</a:t>
            </a:r>
            <a:endParaRPr lang="en-US" altLang="zh-CN" sz="2400" b="1" dirty="0">
              <a:solidFill>
                <a:schemeClr val="bg1"/>
              </a:solidFill>
            </a:endParaRPr>
          </a:p>
          <a:p>
            <a:r>
              <a:rPr lang="en-US" altLang="zh-CN" b="1" dirty="0">
                <a:solidFill>
                  <a:schemeClr val="bg1"/>
                </a:solidFill>
              </a:rPr>
              <a:t>	</a:t>
            </a:r>
            <a:r>
              <a:rPr lang="zh-CN" altLang="en-US" b="1" dirty="0">
                <a:solidFill>
                  <a:schemeClr val="bg1"/>
                </a:solidFill>
              </a:rPr>
              <a:t>包括项目可行性报告、项目总体计划、需求工程计划、软件需求规格说明计划、软件需求变更计划、系统设计与实现计划、软件概要设计说明、测试与运维计划、会议纪要等输出文档与过程文档。</a:t>
            </a:r>
          </a:p>
          <a:p>
            <a:r>
              <a:rPr lang="en-US" altLang="zh-CN" b="1" dirty="0">
                <a:solidFill>
                  <a:schemeClr val="bg1"/>
                </a:solidFill>
              </a:rPr>
              <a:t>	</a:t>
            </a:r>
            <a:r>
              <a:rPr lang="zh-CN" altLang="en-US" b="1" dirty="0">
                <a:solidFill>
                  <a:schemeClr val="bg1"/>
                </a:solidFill>
              </a:rPr>
              <a:t>个人工作文件夹：用于存放小组成员各自的产出</a:t>
            </a:r>
            <a:endParaRPr lang="en-US" altLang="zh-CN" b="1" dirty="0">
              <a:solidFill>
                <a:schemeClr val="bg1"/>
              </a:solidFill>
            </a:endParaRPr>
          </a:p>
          <a:p>
            <a:endParaRPr lang="en-US" altLang="zh-CN" b="1" dirty="0">
              <a:solidFill>
                <a:schemeClr val="bg1"/>
              </a:solidFill>
            </a:endParaRPr>
          </a:p>
          <a:p>
            <a:r>
              <a:rPr lang="zh-CN" altLang="zh-CN" sz="2400" b="1" dirty="0">
                <a:solidFill>
                  <a:schemeClr val="bg1"/>
                </a:solidFill>
              </a:rPr>
              <a:t>配置命名</a:t>
            </a:r>
            <a:endParaRPr lang="en-US" altLang="zh-CN" sz="2400" b="1" dirty="0">
              <a:solidFill>
                <a:schemeClr val="bg1"/>
              </a:solidFill>
            </a:endParaRPr>
          </a:p>
          <a:p>
            <a:r>
              <a:rPr lang="en-US" altLang="zh-CN" sz="2400" b="1" dirty="0">
                <a:solidFill>
                  <a:schemeClr val="bg1"/>
                </a:solidFill>
              </a:rPr>
              <a:t>	</a:t>
            </a:r>
            <a:r>
              <a:rPr lang="zh-CN" altLang="en-US" b="1" dirty="0">
                <a:solidFill>
                  <a:schemeClr val="bg1"/>
                </a:solidFill>
              </a:rPr>
              <a:t>组内文件命名规范为 </a:t>
            </a:r>
            <a:r>
              <a:rPr lang="en-US" altLang="zh-CN" b="1" dirty="0">
                <a:solidFill>
                  <a:schemeClr val="bg1"/>
                </a:solidFill>
              </a:rPr>
              <a:t>PRD2018-G03-</a:t>
            </a:r>
            <a:r>
              <a:rPr lang="zh-CN" altLang="en-US" b="1" dirty="0">
                <a:solidFill>
                  <a:schemeClr val="bg1"/>
                </a:solidFill>
              </a:rPr>
              <a:t>文件名</a:t>
            </a:r>
          </a:p>
          <a:p>
            <a:r>
              <a:rPr lang="en-US" altLang="zh-CN" b="1" dirty="0">
                <a:solidFill>
                  <a:schemeClr val="bg1"/>
                </a:solidFill>
              </a:rPr>
              <a:t>	</a:t>
            </a:r>
            <a:r>
              <a:rPr lang="zh-CN" altLang="en-US" b="1" dirty="0">
                <a:solidFill>
                  <a:schemeClr val="bg1"/>
                </a:solidFill>
              </a:rPr>
              <a:t>如果是会议纪要，则需在文件名后加上日期，如 </a:t>
            </a:r>
            <a:r>
              <a:rPr lang="en-US" altLang="zh-CN" b="1" dirty="0">
                <a:solidFill>
                  <a:schemeClr val="bg1"/>
                </a:solidFill>
              </a:rPr>
              <a:t>PRD2018-G03-</a:t>
            </a:r>
            <a:r>
              <a:rPr lang="zh-CN" altLang="en-US" b="1" dirty="0">
                <a:solidFill>
                  <a:schemeClr val="bg1"/>
                </a:solidFill>
              </a:rPr>
              <a:t>会议纪要</a:t>
            </a:r>
            <a:r>
              <a:rPr lang="en-US" altLang="zh-CN" b="1" dirty="0">
                <a:solidFill>
                  <a:schemeClr val="bg1"/>
                </a:solidFill>
              </a:rPr>
              <a:t>-10.2</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956777" y="2136338"/>
            <a:ext cx="8278446" cy="2862322"/>
          </a:xfrm>
          <a:prstGeom prst="rect">
            <a:avLst/>
          </a:prstGeom>
          <a:noFill/>
        </p:spPr>
        <p:txBody>
          <a:bodyPr wrap="square" rtlCol="0">
            <a:spAutoFit/>
          </a:bodyPr>
          <a:lstStyle/>
          <a:p>
            <a:r>
              <a:rPr lang="zh-CN" altLang="en-US" sz="2400" b="1" dirty="0">
                <a:solidFill>
                  <a:schemeClr val="bg1"/>
                </a:solidFill>
              </a:rPr>
              <a:t>标识代号</a:t>
            </a:r>
            <a:r>
              <a:rPr lang="en-US" altLang="zh-CN" b="1" dirty="0">
                <a:solidFill>
                  <a:schemeClr val="bg1"/>
                </a:solidFill>
              </a:rPr>
              <a:t>	</a:t>
            </a:r>
          </a:p>
          <a:p>
            <a:r>
              <a:rPr lang="en-US" altLang="zh-CN" b="1" dirty="0">
                <a:solidFill>
                  <a:schemeClr val="bg1"/>
                </a:solidFill>
              </a:rPr>
              <a:t>	</a:t>
            </a:r>
            <a:r>
              <a:rPr lang="zh-CN" altLang="en-US" b="1" dirty="0">
                <a:solidFill>
                  <a:schemeClr val="bg1"/>
                </a:solidFill>
              </a:rPr>
              <a:t>文档的命名简写，组内每个配置的文件都应该有一个唯一的标识（除会议纪要），命名规则为</a:t>
            </a:r>
            <a:r>
              <a:rPr lang="en-US" altLang="zh-CN" b="1" dirty="0">
                <a:solidFill>
                  <a:schemeClr val="bg1"/>
                </a:solidFill>
              </a:rPr>
              <a:t>PRD2018-G03-</a:t>
            </a:r>
            <a:r>
              <a:rPr lang="zh-CN" altLang="en-US" b="1" dirty="0">
                <a:solidFill>
                  <a:schemeClr val="bg1"/>
                </a:solidFill>
              </a:rPr>
              <a:t>其英文名的开头简写的大写，如有重复，则加上数字。如可行性分析报告的英文名为“</a:t>
            </a:r>
            <a:r>
              <a:rPr lang="en-US" altLang="zh-CN" b="1" dirty="0">
                <a:solidFill>
                  <a:schemeClr val="bg1"/>
                </a:solidFill>
              </a:rPr>
              <a:t>Feasibility study report”</a:t>
            </a:r>
            <a:r>
              <a:rPr lang="zh-CN" altLang="en-US" b="1" dirty="0">
                <a:solidFill>
                  <a:schemeClr val="bg1"/>
                </a:solidFill>
              </a:rPr>
              <a:t>，其文件标识为：</a:t>
            </a:r>
            <a:r>
              <a:rPr lang="en-US" altLang="zh-CN" b="1" dirty="0">
                <a:solidFill>
                  <a:schemeClr val="bg1"/>
                </a:solidFill>
              </a:rPr>
              <a:t>PRD2018-G03-FSR</a:t>
            </a:r>
            <a:r>
              <a:rPr lang="zh-CN" altLang="en-US" b="1" dirty="0">
                <a:solidFill>
                  <a:schemeClr val="bg1"/>
                </a:solidFill>
              </a:rPr>
              <a:t>。</a:t>
            </a:r>
            <a:endParaRPr lang="en-US" altLang="zh-CN" b="1" dirty="0">
              <a:solidFill>
                <a:schemeClr val="bg1"/>
              </a:solidFill>
            </a:endParaRPr>
          </a:p>
          <a:p>
            <a:endParaRPr lang="en-US" altLang="zh-CN" b="1" dirty="0">
              <a:solidFill>
                <a:schemeClr val="bg1"/>
              </a:solidFill>
            </a:endParaRPr>
          </a:p>
          <a:p>
            <a:r>
              <a:rPr lang="zh-CN" altLang="zh-CN" sz="2400" b="1" dirty="0">
                <a:solidFill>
                  <a:schemeClr val="bg1"/>
                </a:solidFill>
              </a:rPr>
              <a:t>配置</a:t>
            </a:r>
            <a:r>
              <a:rPr lang="zh-CN" altLang="en-US" sz="2400" b="1" dirty="0">
                <a:solidFill>
                  <a:schemeClr val="bg1"/>
                </a:solidFill>
              </a:rPr>
              <a:t>人员</a:t>
            </a:r>
            <a:endParaRPr lang="en-US" altLang="zh-CN" sz="2400" b="1" dirty="0">
              <a:solidFill>
                <a:schemeClr val="bg1"/>
              </a:solidFill>
            </a:endParaRPr>
          </a:p>
          <a:p>
            <a:r>
              <a:rPr lang="en-US" altLang="zh-CN" sz="2400" b="1" dirty="0">
                <a:solidFill>
                  <a:schemeClr val="bg1"/>
                </a:solidFill>
              </a:rPr>
              <a:t>	</a:t>
            </a:r>
            <a:r>
              <a:rPr lang="zh-CN" altLang="en-US" b="1" dirty="0">
                <a:solidFill>
                  <a:schemeClr val="bg1"/>
                </a:solidFill>
              </a:rPr>
              <a:t>配置管理员由叶柏成担任，负责对版本的控制管理，以及在项目准备阶段对组员进行</a:t>
            </a:r>
            <a:r>
              <a:rPr lang="en-US" altLang="zh-CN" b="1" dirty="0" err="1">
                <a:solidFill>
                  <a:schemeClr val="bg1"/>
                </a:solidFill>
              </a:rPr>
              <a:t>github</a:t>
            </a:r>
            <a:r>
              <a:rPr lang="zh-CN" altLang="en-US" b="1" dirty="0">
                <a:solidFill>
                  <a:schemeClr val="bg1"/>
                </a:solidFill>
              </a:rPr>
              <a:t>的使用培训</a:t>
            </a:r>
            <a:endParaRPr lang="en-US" altLang="zh-CN" b="1" dirty="0">
              <a:solidFill>
                <a:schemeClr val="bg1"/>
              </a:solidFill>
            </a:endParaRPr>
          </a:p>
        </p:txBody>
      </p:sp>
    </p:spTree>
    <p:extLst>
      <p:ext uri="{BB962C8B-B14F-4D97-AF65-F5344CB8AC3E}">
        <p14:creationId xmlns:p14="http://schemas.microsoft.com/office/powerpoint/2010/main" val="19011730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956777" y="2136338"/>
            <a:ext cx="8278446" cy="2492990"/>
          </a:xfrm>
          <a:prstGeom prst="rect">
            <a:avLst/>
          </a:prstGeom>
          <a:noFill/>
        </p:spPr>
        <p:txBody>
          <a:bodyPr wrap="square" rtlCol="0">
            <a:spAutoFit/>
          </a:bodyPr>
          <a:lstStyle/>
          <a:p>
            <a:r>
              <a:rPr lang="zh-CN" altLang="en-US" sz="2400" b="1" dirty="0">
                <a:solidFill>
                  <a:schemeClr val="bg1"/>
                </a:solidFill>
              </a:rPr>
              <a:t>版本格式</a:t>
            </a:r>
            <a:r>
              <a:rPr lang="en-US" altLang="zh-CN" b="1" dirty="0">
                <a:solidFill>
                  <a:schemeClr val="bg1"/>
                </a:solidFill>
              </a:rPr>
              <a:t>	</a:t>
            </a:r>
          </a:p>
          <a:p>
            <a:r>
              <a:rPr lang="en-US" altLang="zh-CN" b="1" dirty="0">
                <a:solidFill>
                  <a:schemeClr val="bg1"/>
                </a:solidFill>
              </a:rPr>
              <a:t>	</a:t>
            </a:r>
            <a:r>
              <a:rPr lang="zh-CN" altLang="en-US" b="1" dirty="0">
                <a:solidFill>
                  <a:schemeClr val="bg1"/>
                </a:solidFill>
              </a:rPr>
              <a:t>每一个文档的版本格式为</a:t>
            </a:r>
            <a:r>
              <a:rPr lang="en-US" altLang="zh-CN" b="1" dirty="0">
                <a:solidFill>
                  <a:schemeClr val="bg1"/>
                </a:solidFill>
              </a:rPr>
              <a:t>[</a:t>
            </a:r>
            <a:r>
              <a:rPr lang="zh-CN" altLang="en-US" b="1" dirty="0">
                <a:solidFill>
                  <a:schemeClr val="bg1"/>
                </a:solidFill>
              </a:rPr>
              <a:t>主版本号</a:t>
            </a:r>
            <a:r>
              <a:rPr lang="en-US" altLang="zh-CN" b="1" dirty="0">
                <a:solidFill>
                  <a:schemeClr val="bg1"/>
                </a:solidFill>
              </a:rPr>
              <a:t>.</a:t>
            </a:r>
            <a:r>
              <a:rPr lang="zh-CN" altLang="en-US" b="1" dirty="0">
                <a:solidFill>
                  <a:schemeClr val="bg1"/>
                </a:solidFill>
              </a:rPr>
              <a:t>子版本号</a:t>
            </a:r>
            <a:r>
              <a:rPr lang="en-US" altLang="zh-CN" b="1" dirty="0">
                <a:solidFill>
                  <a:schemeClr val="bg1"/>
                </a:solidFill>
              </a:rPr>
              <a:t>.</a:t>
            </a:r>
            <a:r>
              <a:rPr lang="zh-CN" altLang="en-US" b="1" dirty="0">
                <a:solidFill>
                  <a:schemeClr val="bg1"/>
                </a:solidFill>
              </a:rPr>
              <a:t>修正版本号</a:t>
            </a:r>
            <a:r>
              <a:rPr lang="en-US" altLang="zh-CN" b="1" dirty="0">
                <a:solidFill>
                  <a:schemeClr val="bg1"/>
                </a:solidFill>
              </a:rPr>
              <a:t>]</a:t>
            </a:r>
            <a:r>
              <a:rPr lang="zh-CN" altLang="en-US" b="1" dirty="0">
                <a:solidFill>
                  <a:schemeClr val="bg1"/>
                </a:solidFill>
              </a:rPr>
              <a:t>。</a:t>
            </a:r>
          </a:p>
          <a:p>
            <a:r>
              <a:rPr lang="zh-CN" altLang="en-US" b="1" dirty="0">
                <a:solidFill>
                  <a:schemeClr val="bg1"/>
                </a:solidFill>
              </a:rPr>
              <a:t>	示例：</a:t>
            </a:r>
            <a:r>
              <a:rPr lang="en-US" altLang="zh-CN" b="1" dirty="0">
                <a:solidFill>
                  <a:schemeClr val="bg1"/>
                </a:solidFill>
              </a:rPr>
              <a:t>0.1.1</a:t>
            </a:r>
          </a:p>
          <a:p>
            <a:r>
              <a:rPr lang="en-US" altLang="zh-CN" b="1" dirty="0">
                <a:solidFill>
                  <a:schemeClr val="bg1"/>
                </a:solidFill>
              </a:rPr>
              <a:t>	</a:t>
            </a:r>
            <a:r>
              <a:rPr lang="zh-CN" altLang="en-US" b="1" dirty="0">
                <a:solidFill>
                  <a:schemeClr val="bg1"/>
                </a:solidFill>
              </a:rPr>
              <a:t>文档的初始版本为</a:t>
            </a:r>
            <a:r>
              <a:rPr lang="en-US" altLang="zh-CN" b="1" dirty="0">
                <a:solidFill>
                  <a:schemeClr val="bg1"/>
                </a:solidFill>
              </a:rPr>
              <a:t>0.1.0</a:t>
            </a:r>
            <a:r>
              <a:rPr lang="zh-CN" altLang="en-US" b="1" dirty="0">
                <a:solidFill>
                  <a:schemeClr val="bg1"/>
                </a:solidFill>
              </a:rPr>
              <a:t>。</a:t>
            </a:r>
          </a:p>
          <a:p>
            <a:r>
              <a:rPr lang="zh-CN" altLang="en-US" sz="2400" b="1" dirty="0">
                <a:solidFill>
                  <a:schemeClr val="bg1"/>
                </a:solidFill>
              </a:rPr>
              <a:t>版本更新</a:t>
            </a:r>
            <a:r>
              <a:rPr lang="en-US" altLang="zh-CN" sz="2400" b="1" dirty="0">
                <a:solidFill>
                  <a:schemeClr val="bg1"/>
                </a:solidFill>
              </a:rPr>
              <a:t>	</a:t>
            </a:r>
          </a:p>
          <a:p>
            <a:r>
              <a:rPr lang="zh-CN" altLang="en-US" b="1" dirty="0">
                <a:solidFill>
                  <a:schemeClr val="bg1"/>
                </a:solidFill>
              </a:rPr>
              <a:t>	当文件内容有了重大的变化或改进，主版本号加</a:t>
            </a:r>
            <a:r>
              <a:rPr lang="en-US" altLang="zh-CN" b="1" dirty="0">
                <a:solidFill>
                  <a:schemeClr val="bg1"/>
                </a:solidFill>
              </a:rPr>
              <a:t>1</a:t>
            </a:r>
            <a:r>
              <a:rPr lang="zh-CN" altLang="en-US" b="1" dirty="0">
                <a:solidFill>
                  <a:schemeClr val="bg1"/>
                </a:solidFill>
              </a:rPr>
              <a:t>。</a:t>
            </a:r>
          </a:p>
          <a:p>
            <a:r>
              <a:rPr lang="zh-CN" altLang="en-US" b="1" dirty="0">
                <a:solidFill>
                  <a:schemeClr val="bg1"/>
                </a:solidFill>
              </a:rPr>
              <a:t>	当文档的内容有了模块的增加、补充等，子版本号加</a:t>
            </a:r>
            <a:r>
              <a:rPr lang="en-US" altLang="zh-CN" b="1" dirty="0">
                <a:solidFill>
                  <a:schemeClr val="bg1"/>
                </a:solidFill>
              </a:rPr>
              <a:t>1</a:t>
            </a:r>
            <a:r>
              <a:rPr lang="zh-CN" altLang="en-US" b="1" dirty="0">
                <a:solidFill>
                  <a:schemeClr val="bg1"/>
                </a:solidFill>
              </a:rPr>
              <a:t>。</a:t>
            </a:r>
          </a:p>
          <a:p>
            <a:r>
              <a:rPr lang="zh-CN" altLang="en-US" b="1" dirty="0">
                <a:solidFill>
                  <a:schemeClr val="bg1"/>
                </a:solidFill>
              </a:rPr>
              <a:t>	当文档的内容有了小修改，如修正了纰漏等，修正版本号加</a:t>
            </a:r>
            <a:r>
              <a:rPr lang="en-US" altLang="zh-CN" b="1" dirty="0">
                <a:solidFill>
                  <a:schemeClr val="bg1"/>
                </a:solidFill>
              </a:rPr>
              <a:t>1</a:t>
            </a:r>
          </a:p>
        </p:txBody>
      </p:sp>
    </p:spTree>
    <p:extLst>
      <p:ext uri="{BB962C8B-B14F-4D97-AF65-F5344CB8AC3E}">
        <p14:creationId xmlns:p14="http://schemas.microsoft.com/office/powerpoint/2010/main" val="1668139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2519484" y="1557219"/>
            <a:ext cx="8278446" cy="738664"/>
          </a:xfrm>
          <a:prstGeom prst="rect">
            <a:avLst/>
          </a:prstGeom>
          <a:noFill/>
        </p:spPr>
        <p:txBody>
          <a:bodyPr wrap="square" rtlCol="0">
            <a:spAutoFit/>
          </a:bodyPr>
          <a:lstStyle/>
          <a:p>
            <a:r>
              <a:rPr lang="en-US" altLang="zh-CN" sz="2400" b="1" dirty="0">
                <a:solidFill>
                  <a:schemeClr val="bg1"/>
                </a:solidFill>
              </a:rPr>
              <a:t>Git</a:t>
            </a:r>
            <a:r>
              <a:rPr lang="zh-CN" altLang="en-US" sz="2400" b="1" dirty="0">
                <a:solidFill>
                  <a:schemeClr val="bg1"/>
                </a:solidFill>
              </a:rPr>
              <a:t>账号</a:t>
            </a:r>
            <a:endParaRPr lang="en-US" altLang="zh-CN" sz="2400" b="1" dirty="0">
              <a:solidFill>
                <a:schemeClr val="bg1"/>
              </a:solidFill>
            </a:endParaRPr>
          </a:p>
          <a:p>
            <a:endParaRPr lang="en-US" altLang="zh-CN" b="1" dirty="0">
              <a:solidFill>
                <a:schemeClr val="bg1"/>
              </a:solidFill>
            </a:endParaRPr>
          </a:p>
        </p:txBody>
      </p:sp>
      <p:graphicFrame>
        <p:nvGraphicFramePr>
          <p:cNvPr id="2" name="表格 1">
            <a:extLst>
              <a:ext uri="{FF2B5EF4-FFF2-40B4-BE49-F238E27FC236}">
                <a16:creationId xmlns:a16="http://schemas.microsoft.com/office/drawing/2014/main" id="{AC3D77C0-C863-409A-8F4D-5E8AC06A4000}"/>
              </a:ext>
            </a:extLst>
          </p:cNvPr>
          <p:cNvGraphicFramePr>
            <a:graphicFrameLocks noGrp="1"/>
          </p:cNvGraphicFramePr>
          <p:nvPr>
            <p:extLst>
              <p:ext uri="{D42A27DB-BD31-4B8C-83A1-F6EECF244321}">
                <p14:modId xmlns:p14="http://schemas.microsoft.com/office/powerpoint/2010/main" val="2288964345"/>
              </p:ext>
            </p:extLst>
          </p:nvPr>
        </p:nvGraphicFramePr>
        <p:xfrm>
          <a:off x="2563934" y="2452971"/>
          <a:ext cx="7064132" cy="2356343"/>
        </p:xfrm>
        <a:graphic>
          <a:graphicData uri="http://schemas.openxmlformats.org/drawingml/2006/table">
            <a:tbl>
              <a:tblPr firstRow="1" firstCol="1" bandRow="1">
                <a:tableStyleId>{F5AB1C69-6EDB-4FF4-983F-18BD219EF322}</a:tableStyleId>
              </a:tblPr>
              <a:tblGrid>
                <a:gridCol w="2382341">
                  <a:extLst>
                    <a:ext uri="{9D8B030D-6E8A-4147-A177-3AD203B41FA5}">
                      <a16:colId xmlns:a16="http://schemas.microsoft.com/office/drawing/2014/main" val="1217549224"/>
                    </a:ext>
                  </a:extLst>
                </a:gridCol>
                <a:gridCol w="2298620">
                  <a:extLst>
                    <a:ext uri="{9D8B030D-6E8A-4147-A177-3AD203B41FA5}">
                      <a16:colId xmlns:a16="http://schemas.microsoft.com/office/drawing/2014/main" val="3194633387"/>
                    </a:ext>
                  </a:extLst>
                </a:gridCol>
                <a:gridCol w="2383171">
                  <a:extLst>
                    <a:ext uri="{9D8B030D-6E8A-4147-A177-3AD203B41FA5}">
                      <a16:colId xmlns:a16="http://schemas.microsoft.com/office/drawing/2014/main" val="2852400072"/>
                    </a:ext>
                  </a:extLst>
                </a:gridCol>
              </a:tblGrid>
              <a:tr h="438388">
                <a:tc>
                  <a:txBody>
                    <a:bodyPr/>
                    <a:lstStyle/>
                    <a:p>
                      <a:pPr algn="ctr">
                        <a:spcAft>
                          <a:spcPts val="0"/>
                        </a:spcAft>
                      </a:pPr>
                      <a:r>
                        <a:rPr lang="zh-CN" sz="2000" kern="100">
                          <a:effectLst/>
                        </a:rPr>
                        <a:t>姓名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职位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账号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4458892"/>
                  </a:ext>
                </a:extLst>
              </a:tr>
              <a:tr h="383591">
                <a:tc>
                  <a:txBody>
                    <a:bodyPr/>
                    <a:lstStyle/>
                    <a:p>
                      <a:pPr algn="ctr">
                        <a:spcAft>
                          <a:spcPts val="0"/>
                        </a:spcAft>
                      </a:pPr>
                      <a:r>
                        <a:rPr lang="zh-CN" sz="2000" kern="100">
                          <a:effectLst/>
                        </a:rPr>
                        <a:t>沈启航</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组长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LittlePinkRabbit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55448322"/>
                  </a:ext>
                </a:extLst>
              </a:tr>
              <a:tr h="383591">
                <a:tc>
                  <a:txBody>
                    <a:bodyPr/>
                    <a:lstStyle/>
                    <a:p>
                      <a:pPr algn="ctr">
                        <a:spcAft>
                          <a:spcPts val="0"/>
                        </a:spcAft>
                      </a:pPr>
                      <a:r>
                        <a:rPr lang="zh-CN" sz="2000" kern="100">
                          <a:effectLst/>
                        </a:rPr>
                        <a:t>叶柏成</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err="1">
                          <a:effectLst/>
                        </a:rPr>
                        <a:t>BeingMan</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26174341"/>
                  </a:ext>
                </a:extLst>
              </a:tr>
              <a:tr h="383591">
                <a:tc>
                  <a:txBody>
                    <a:bodyPr/>
                    <a:lstStyle/>
                    <a:p>
                      <a:pPr algn="ctr">
                        <a:spcAft>
                          <a:spcPts val="0"/>
                        </a:spcAft>
                      </a:pPr>
                      <a:r>
                        <a:rPr lang="zh-CN" sz="2000" kern="100">
                          <a:effectLst/>
                        </a:rPr>
                        <a:t>杨以恒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BunchesOvO</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5060708"/>
                  </a:ext>
                </a:extLst>
              </a:tr>
              <a:tr h="383591">
                <a:tc>
                  <a:txBody>
                    <a:bodyPr/>
                    <a:lstStyle/>
                    <a:p>
                      <a:pPr algn="ctr">
                        <a:spcAft>
                          <a:spcPts val="0"/>
                        </a:spcAft>
                      </a:pPr>
                      <a:r>
                        <a:rPr lang="zh-CN" sz="2000" kern="100">
                          <a:effectLst/>
                        </a:rPr>
                        <a:t>徐哲远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31601409xzy</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6259520"/>
                  </a:ext>
                </a:extLst>
              </a:tr>
              <a:tr h="383591">
                <a:tc>
                  <a:txBody>
                    <a:bodyPr/>
                    <a:lstStyle/>
                    <a:p>
                      <a:pPr algn="ctr">
                        <a:spcAft>
                          <a:spcPts val="0"/>
                        </a:spcAft>
                      </a:pPr>
                      <a:r>
                        <a:rPr lang="zh-CN" sz="2000" kern="100">
                          <a:effectLst/>
                        </a:rPr>
                        <a:t>骆佳俊</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组员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err="1">
                          <a:effectLst/>
                        </a:rPr>
                        <a:t>ZuccRoger</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2798736"/>
                  </a:ext>
                </a:extLst>
              </a:tr>
            </a:tbl>
          </a:graphicData>
        </a:graphic>
      </p:graphicFrame>
    </p:spTree>
    <p:extLst>
      <p:ext uri="{BB962C8B-B14F-4D97-AF65-F5344CB8AC3E}">
        <p14:creationId xmlns:p14="http://schemas.microsoft.com/office/powerpoint/2010/main" val="1112575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1046487" y="1417630"/>
            <a:ext cx="4510251" cy="769441"/>
          </a:xfrm>
          <a:prstGeom prst="rect">
            <a:avLst/>
          </a:prstGeom>
          <a:noFill/>
        </p:spPr>
        <p:txBody>
          <a:bodyPr wrap="square" rtlCol="0">
            <a:spAutoFit/>
          </a:bodyPr>
          <a:lstStyle/>
          <a:p>
            <a:r>
              <a:rPr lang="zh-CN" altLang="en-US" sz="2200" b="1" dirty="0">
                <a:solidFill>
                  <a:schemeClr val="bg1"/>
                </a:solidFill>
              </a:rPr>
              <a:t>本项目的配置管理包含一个主分支</a:t>
            </a:r>
            <a:r>
              <a:rPr lang="en-US" altLang="zh-CN" sz="2200" b="1" dirty="0">
                <a:solidFill>
                  <a:schemeClr val="bg1"/>
                </a:solidFill>
              </a:rPr>
              <a:t>master</a:t>
            </a:r>
            <a:r>
              <a:rPr lang="zh-CN" altLang="en-US" sz="2200" b="1" dirty="0">
                <a:solidFill>
                  <a:schemeClr val="bg1"/>
                </a:solidFill>
              </a:rPr>
              <a:t>及五个个人分支</a:t>
            </a:r>
            <a:endParaRPr lang="en-US" altLang="zh-CN" sz="2200" b="1" dirty="0">
              <a:solidFill>
                <a:schemeClr val="bg1"/>
              </a:solidFill>
            </a:endParaRPr>
          </a:p>
        </p:txBody>
      </p:sp>
      <p:pic>
        <p:nvPicPr>
          <p:cNvPr id="7" name="图片 6">
            <a:extLst>
              <a:ext uri="{FF2B5EF4-FFF2-40B4-BE49-F238E27FC236}">
                <a16:creationId xmlns:a16="http://schemas.microsoft.com/office/drawing/2014/main" id="{20224909-6B38-4034-A3AC-CAD32FA43208}"/>
              </a:ext>
            </a:extLst>
          </p:cNvPr>
          <p:cNvPicPr/>
          <p:nvPr/>
        </p:nvPicPr>
        <p:blipFill rotWithShape="1">
          <a:blip r:embed="rId3"/>
          <a:srcRect l="16888" t="35357" r="63132" b="27262"/>
          <a:stretch/>
        </p:blipFill>
        <p:spPr bwMode="auto">
          <a:xfrm>
            <a:off x="6101680" y="510756"/>
            <a:ext cx="5043830" cy="4319247"/>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844C15-33C3-4625-B249-A74C9DC8E1E2}"/>
              </a:ext>
            </a:extLst>
          </p:cNvPr>
          <p:cNvSpPr txBox="1"/>
          <p:nvPr/>
        </p:nvSpPr>
        <p:spPr>
          <a:xfrm>
            <a:off x="1046487" y="3923130"/>
            <a:ext cx="4281651" cy="1785104"/>
          </a:xfrm>
          <a:prstGeom prst="rect">
            <a:avLst/>
          </a:prstGeom>
          <a:noFill/>
        </p:spPr>
        <p:txBody>
          <a:bodyPr wrap="square" rtlCol="0">
            <a:spAutoFit/>
          </a:bodyPr>
          <a:lstStyle/>
          <a:p>
            <a:r>
              <a:rPr lang="zh-CN" altLang="en-US" sz="2200" b="1" dirty="0">
                <a:solidFill>
                  <a:schemeClr val="bg1"/>
                </a:solidFill>
              </a:rPr>
              <a:t>在</a:t>
            </a:r>
            <a:r>
              <a:rPr lang="en-US" altLang="zh-CN" sz="2200" b="1" dirty="0">
                <a:solidFill>
                  <a:schemeClr val="bg1"/>
                </a:solidFill>
              </a:rPr>
              <a:t>master</a:t>
            </a:r>
            <a:r>
              <a:rPr lang="zh-CN" altLang="en-US" sz="2200" b="1" dirty="0">
                <a:solidFill>
                  <a:schemeClr val="bg1"/>
                </a:solidFill>
              </a:rPr>
              <a:t>分支中包含了非受控文档及受控文档。其中受控文档包含了本项目所有需要提交的交付物及产品，非受控文档包含了项目相关而不必提交的资源</a:t>
            </a:r>
            <a:endParaRPr lang="en-US" altLang="zh-CN" sz="2200" b="1" dirty="0">
              <a:solidFill>
                <a:schemeClr val="bg1"/>
              </a:solidFill>
            </a:endParaRPr>
          </a:p>
        </p:txBody>
      </p:sp>
      <p:pic>
        <p:nvPicPr>
          <p:cNvPr id="9" name="图片 8">
            <a:extLst>
              <a:ext uri="{FF2B5EF4-FFF2-40B4-BE49-F238E27FC236}">
                <a16:creationId xmlns:a16="http://schemas.microsoft.com/office/drawing/2014/main" id="{89EC612C-CEC3-4DCB-A699-5FDFD27FC541}"/>
              </a:ext>
            </a:extLst>
          </p:cNvPr>
          <p:cNvPicPr/>
          <p:nvPr/>
        </p:nvPicPr>
        <p:blipFill rotWithShape="1">
          <a:blip r:embed="rId4"/>
          <a:srcRect l="17522" t="57852" r="74265" b="35660"/>
          <a:stretch/>
        </p:blipFill>
        <p:spPr bwMode="auto">
          <a:xfrm>
            <a:off x="6096000" y="5200021"/>
            <a:ext cx="2544665" cy="1084629"/>
          </a:xfrm>
          <a:prstGeom prst="rect">
            <a:avLst/>
          </a:prstGeom>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6A1B34DE-78BC-4C88-965A-9E60EB456EDF}"/>
              </a:ext>
            </a:extLst>
          </p:cNvPr>
          <p:cNvSpPr/>
          <p:nvPr/>
        </p:nvSpPr>
        <p:spPr>
          <a:xfrm>
            <a:off x="1046487" y="2670380"/>
            <a:ext cx="4281651" cy="1107996"/>
          </a:xfrm>
          <a:prstGeom prst="rect">
            <a:avLst/>
          </a:prstGeom>
        </p:spPr>
        <p:txBody>
          <a:bodyPr wrap="square">
            <a:spAutoFit/>
          </a:bodyPr>
          <a:lstStyle/>
          <a:p>
            <a:pPr lvl="0" algn="just">
              <a:spcAft>
                <a:spcPts val="0"/>
              </a:spcAft>
            </a:pPr>
            <a:r>
              <a:rPr lang="zh-CN" altLang="zh-CN" sz="2200" b="1" dirty="0">
                <a:solidFill>
                  <a:schemeClr val="bg1"/>
                </a:solidFill>
              </a:rPr>
              <a:t>在个人分支中放置每个人在项目进行过程中产生的文档及各种资源</a:t>
            </a:r>
          </a:p>
        </p:txBody>
      </p:sp>
    </p:spTree>
    <p:extLst>
      <p:ext uri="{BB962C8B-B14F-4D97-AF65-F5344CB8AC3E}">
        <p14:creationId xmlns:p14="http://schemas.microsoft.com/office/powerpoint/2010/main" val="41887207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33677C10-9C76-4CB3-A1C2-B8DB30F66C99}"/>
              </a:ext>
            </a:extLst>
          </p:cNvPr>
          <p:cNvSpPr txBox="1"/>
          <p:nvPr/>
        </p:nvSpPr>
        <p:spPr>
          <a:xfrm>
            <a:off x="2047550" y="1747049"/>
            <a:ext cx="4510251" cy="523220"/>
          </a:xfrm>
          <a:prstGeom prst="rect">
            <a:avLst/>
          </a:prstGeom>
          <a:noFill/>
        </p:spPr>
        <p:txBody>
          <a:bodyPr wrap="square" rtlCol="0">
            <a:spAutoFit/>
          </a:bodyPr>
          <a:lstStyle/>
          <a:p>
            <a:r>
              <a:rPr lang="zh-CN" altLang="en-US" sz="2800" b="1" dirty="0">
                <a:solidFill>
                  <a:schemeClr val="bg1"/>
                </a:solidFill>
              </a:rPr>
              <a:t>操作权限</a:t>
            </a:r>
            <a:endParaRPr lang="en-US" altLang="zh-CN" sz="2800" b="1" dirty="0">
              <a:solidFill>
                <a:schemeClr val="bg1"/>
              </a:solidFill>
            </a:endParaRPr>
          </a:p>
        </p:txBody>
      </p:sp>
      <p:graphicFrame>
        <p:nvGraphicFramePr>
          <p:cNvPr id="2" name="表格 1">
            <a:extLst>
              <a:ext uri="{FF2B5EF4-FFF2-40B4-BE49-F238E27FC236}">
                <a16:creationId xmlns:a16="http://schemas.microsoft.com/office/drawing/2014/main" id="{7370EC0A-4D7B-4F8E-ADD1-A8E50503A1A6}"/>
              </a:ext>
            </a:extLst>
          </p:cNvPr>
          <p:cNvGraphicFramePr>
            <a:graphicFrameLocks noGrp="1"/>
          </p:cNvGraphicFramePr>
          <p:nvPr>
            <p:extLst>
              <p:ext uri="{D42A27DB-BD31-4B8C-83A1-F6EECF244321}">
                <p14:modId xmlns:p14="http://schemas.microsoft.com/office/powerpoint/2010/main" val="365791288"/>
              </p:ext>
            </p:extLst>
          </p:nvPr>
        </p:nvGraphicFramePr>
        <p:xfrm>
          <a:off x="2183423" y="2270269"/>
          <a:ext cx="7825154" cy="3301920"/>
        </p:xfrm>
        <a:graphic>
          <a:graphicData uri="http://schemas.openxmlformats.org/drawingml/2006/table">
            <a:tbl>
              <a:tblPr firstRow="1" firstCol="1" bandRow="1">
                <a:tableStyleId>{F5AB1C69-6EDB-4FF4-983F-18BD219EF322}</a:tableStyleId>
              </a:tblPr>
              <a:tblGrid>
                <a:gridCol w="3912577">
                  <a:extLst>
                    <a:ext uri="{9D8B030D-6E8A-4147-A177-3AD203B41FA5}">
                      <a16:colId xmlns:a16="http://schemas.microsoft.com/office/drawing/2014/main" val="2134186268"/>
                    </a:ext>
                  </a:extLst>
                </a:gridCol>
                <a:gridCol w="3912577">
                  <a:extLst>
                    <a:ext uri="{9D8B030D-6E8A-4147-A177-3AD203B41FA5}">
                      <a16:colId xmlns:a16="http://schemas.microsoft.com/office/drawing/2014/main" val="3328085881"/>
                    </a:ext>
                  </a:extLst>
                </a:gridCol>
              </a:tblGrid>
              <a:tr h="514080">
                <a:tc>
                  <a:txBody>
                    <a:bodyPr/>
                    <a:lstStyle/>
                    <a:p>
                      <a:pPr algn="ctr">
                        <a:spcAft>
                          <a:spcPts val="0"/>
                        </a:spcAft>
                      </a:pPr>
                      <a:r>
                        <a:rPr lang="zh-CN" sz="2400" kern="100">
                          <a:effectLst/>
                        </a:rPr>
                        <a:t>文件夹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权限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5445579"/>
                  </a:ext>
                </a:extLst>
              </a:tr>
              <a:tr h="514080">
                <a:tc>
                  <a:txBody>
                    <a:bodyPr/>
                    <a:lstStyle/>
                    <a:p>
                      <a:pPr algn="just">
                        <a:spcAft>
                          <a:spcPts val="0"/>
                        </a:spcAft>
                      </a:pPr>
                      <a:r>
                        <a:rPr lang="en-US" sz="2400" kern="100">
                          <a:effectLst/>
                        </a:rPr>
                        <a:t>master</a:t>
                      </a:r>
                      <a:r>
                        <a:rPr lang="zh-CN" sz="2400" kern="100">
                          <a:effectLst/>
                        </a:rPr>
                        <a:t>分支中的受控文档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仅允许组长、配置管理员进行操作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0725158"/>
                  </a:ext>
                </a:extLst>
              </a:tr>
              <a:tr h="1542240">
                <a:tc>
                  <a:txBody>
                    <a:bodyPr/>
                    <a:lstStyle/>
                    <a:p>
                      <a:pPr algn="just">
                        <a:spcAft>
                          <a:spcPts val="0"/>
                        </a:spcAft>
                      </a:pPr>
                      <a:r>
                        <a:rPr lang="en-US" sz="2400" kern="100">
                          <a:effectLst/>
                        </a:rPr>
                        <a:t>master</a:t>
                      </a:r>
                      <a:r>
                        <a:rPr lang="zh-CN" sz="2400" kern="100">
                          <a:effectLst/>
                        </a:rPr>
                        <a:t>分支中的非受控文档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仅允许组长、配置管理员进行修改操作，会议记录员可上传会议纪要，其余成员仅可查看下载</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1342123"/>
                  </a:ext>
                </a:extLst>
              </a:tr>
              <a:tr h="514080">
                <a:tc>
                  <a:txBody>
                    <a:bodyPr/>
                    <a:lstStyle/>
                    <a:p>
                      <a:pPr algn="just">
                        <a:spcAft>
                          <a:spcPts val="0"/>
                        </a:spcAft>
                      </a:pPr>
                      <a:r>
                        <a:rPr lang="zh-CN" sz="2400" kern="100" dirty="0">
                          <a:effectLst/>
                        </a:rPr>
                        <a:t>个人分支</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成员可修改自己的分支</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1235175"/>
                  </a:ext>
                </a:extLst>
              </a:tr>
            </a:tbl>
          </a:graphicData>
        </a:graphic>
      </p:graphicFrame>
    </p:spTree>
    <p:extLst>
      <p:ext uri="{BB962C8B-B14F-4D97-AF65-F5344CB8AC3E}">
        <p14:creationId xmlns:p14="http://schemas.microsoft.com/office/powerpoint/2010/main" val="1266650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23242E5A-AED7-4B04-9279-3DD62A680359}"/>
              </a:ext>
            </a:extLst>
          </p:cNvPr>
          <p:cNvGraphicFramePr>
            <a:graphicFrameLocks noGrp="1"/>
          </p:cNvGraphicFramePr>
          <p:nvPr>
            <p:extLst>
              <p:ext uri="{D42A27DB-BD31-4B8C-83A1-F6EECF244321}">
                <p14:modId xmlns:p14="http://schemas.microsoft.com/office/powerpoint/2010/main" val="3660655503"/>
              </p:ext>
            </p:extLst>
          </p:nvPr>
        </p:nvGraphicFramePr>
        <p:xfrm>
          <a:off x="679938" y="411480"/>
          <a:ext cx="10832123" cy="6035040"/>
        </p:xfrm>
        <a:graphic>
          <a:graphicData uri="http://schemas.openxmlformats.org/drawingml/2006/table">
            <a:tbl>
              <a:tblPr firstRow="1" firstCol="1" bandRow="1">
                <a:tableStyleId>{F5AB1C69-6EDB-4FF4-983F-18BD219EF322}</a:tableStyleId>
              </a:tblPr>
              <a:tblGrid>
                <a:gridCol w="2055949">
                  <a:extLst>
                    <a:ext uri="{9D8B030D-6E8A-4147-A177-3AD203B41FA5}">
                      <a16:colId xmlns:a16="http://schemas.microsoft.com/office/drawing/2014/main" val="230102961"/>
                    </a:ext>
                  </a:extLst>
                </a:gridCol>
                <a:gridCol w="1145186">
                  <a:extLst>
                    <a:ext uri="{9D8B030D-6E8A-4147-A177-3AD203B41FA5}">
                      <a16:colId xmlns:a16="http://schemas.microsoft.com/office/drawing/2014/main" val="983750184"/>
                    </a:ext>
                  </a:extLst>
                </a:gridCol>
                <a:gridCol w="1719130">
                  <a:extLst>
                    <a:ext uri="{9D8B030D-6E8A-4147-A177-3AD203B41FA5}">
                      <a16:colId xmlns:a16="http://schemas.microsoft.com/office/drawing/2014/main" val="2669651980"/>
                    </a:ext>
                  </a:extLst>
                </a:gridCol>
                <a:gridCol w="2283637">
                  <a:extLst>
                    <a:ext uri="{9D8B030D-6E8A-4147-A177-3AD203B41FA5}">
                      <a16:colId xmlns:a16="http://schemas.microsoft.com/office/drawing/2014/main" val="990987185"/>
                    </a:ext>
                  </a:extLst>
                </a:gridCol>
                <a:gridCol w="3628221">
                  <a:extLst>
                    <a:ext uri="{9D8B030D-6E8A-4147-A177-3AD203B41FA5}">
                      <a16:colId xmlns:a16="http://schemas.microsoft.com/office/drawing/2014/main" val="195492150"/>
                    </a:ext>
                  </a:extLst>
                </a:gridCol>
              </a:tblGrid>
              <a:tr h="400452">
                <a:tc>
                  <a:txBody>
                    <a:bodyPr/>
                    <a:lstStyle/>
                    <a:p>
                      <a:pPr algn="ctr">
                        <a:spcAft>
                          <a:spcPts val="0"/>
                        </a:spcAft>
                      </a:pPr>
                      <a:r>
                        <a:rPr lang="zh-CN" sz="1800" kern="100">
                          <a:effectLst/>
                        </a:rPr>
                        <a:t>场景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权限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操作分支及目录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上传注释示例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ctr">
                        <a:spcAft>
                          <a:spcPts val="0"/>
                        </a:spcAft>
                      </a:pPr>
                      <a:r>
                        <a:rPr lang="zh-CN" sz="1800" kern="100">
                          <a:effectLst/>
                        </a:rPr>
                        <a:t>操作流程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144423054"/>
                  </a:ext>
                </a:extLst>
              </a:tr>
              <a:tr h="523797">
                <a:tc>
                  <a:txBody>
                    <a:bodyPr/>
                    <a:lstStyle/>
                    <a:p>
                      <a:pPr algn="just">
                        <a:spcAft>
                          <a:spcPts val="0"/>
                        </a:spcAft>
                      </a:pPr>
                      <a:r>
                        <a:rPr lang="zh-CN" sz="1800" kern="100">
                          <a:effectLst/>
                        </a:rPr>
                        <a:t>提交个人作业</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提交个人作业《人月神话》读后感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729913367"/>
                  </a:ext>
                </a:extLst>
              </a:tr>
              <a:tr h="698397">
                <a:tc>
                  <a:txBody>
                    <a:bodyPr/>
                    <a:lstStyle/>
                    <a:p>
                      <a:pPr algn="just">
                        <a:spcAft>
                          <a:spcPts val="0"/>
                        </a:spcAft>
                      </a:pPr>
                      <a:r>
                        <a:rPr lang="zh-CN" sz="1800" kern="100">
                          <a:effectLst/>
                        </a:rPr>
                        <a:t>协同编写某文档的</a:t>
                      </a:r>
                      <a:r>
                        <a:rPr lang="en-US" sz="1800" kern="100">
                          <a:effectLst/>
                        </a:rPr>
                        <a:t>0.1.0</a:t>
                      </a:r>
                      <a:r>
                        <a:rPr lang="zh-CN" sz="1800" kern="100">
                          <a:effectLst/>
                        </a:rPr>
                        <a:t>版本，提交个人所负责的工作成果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提交《项目总体计划》</a:t>
                      </a:r>
                      <a:r>
                        <a:rPr lang="en-US" sz="1800" kern="100">
                          <a:effectLst/>
                        </a:rPr>
                        <a:t>[v0.1.0]</a:t>
                      </a:r>
                      <a:r>
                        <a:rPr lang="zh-CN" sz="1800" kern="100">
                          <a:effectLst/>
                        </a:rPr>
                        <a:t>版本的</a:t>
                      </a:r>
                      <a:r>
                        <a:rPr lang="en-US" sz="1800" kern="100">
                          <a:effectLst/>
                        </a:rPr>
                        <a:t>1</a:t>
                      </a:r>
                      <a:r>
                        <a:rPr lang="zh-CN" sz="1800" kern="100">
                          <a:effectLst/>
                        </a:rPr>
                        <a:t>、引言部分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在提交前拉取远端的最新分支，并以此为基础再提交如“</a:t>
                      </a:r>
                      <a:r>
                        <a:rPr lang="en-US" sz="1800" kern="100">
                          <a:effectLst/>
                        </a:rPr>
                        <a:t>PRD2018-G03-</a:t>
                      </a:r>
                      <a:r>
                        <a:rPr lang="zh-CN" sz="1800" kern="100">
                          <a:effectLst/>
                        </a:rPr>
                        <a:t>《需求工程项目计划》”。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4122275785"/>
                  </a:ext>
                </a:extLst>
              </a:tr>
              <a:tr h="523797">
                <a:tc>
                  <a:txBody>
                    <a:bodyPr/>
                    <a:lstStyle/>
                    <a:p>
                      <a:pPr algn="just">
                        <a:spcAft>
                          <a:spcPts val="0"/>
                        </a:spcAft>
                      </a:pPr>
                      <a:r>
                        <a:rPr lang="zh-CN" sz="1800" kern="100">
                          <a:effectLst/>
                        </a:rPr>
                        <a:t>提交由一个人负责的文件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项目组所有成员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个人分支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a:t>
                      </a:r>
                      <a:r>
                        <a:rPr lang="en-US" sz="1800" kern="100">
                          <a:effectLst/>
                        </a:rPr>
                        <a:t>OBS</a:t>
                      </a:r>
                      <a:r>
                        <a:rPr lang="zh-CN" sz="1800" kern="100">
                          <a:effectLst/>
                        </a:rPr>
                        <a:t>图</a:t>
                      </a:r>
                      <a:r>
                        <a:rPr lang="en-US" sz="1800" kern="100">
                          <a:effectLst/>
                        </a:rPr>
                        <a:t>[v0.1.0]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2341004183"/>
                  </a:ext>
                </a:extLst>
              </a:tr>
              <a:tr h="523797">
                <a:tc>
                  <a:txBody>
                    <a:bodyPr/>
                    <a:lstStyle/>
                    <a:p>
                      <a:pPr algn="just">
                        <a:spcAft>
                          <a:spcPts val="0"/>
                        </a:spcAft>
                      </a:pPr>
                      <a:r>
                        <a:rPr lang="zh-CN" sz="1800" kern="100">
                          <a:effectLst/>
                        </a:rPr>
                        <a:t>更新现有文件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更新《可行性分析》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1553722474"/>
                  </a:ext>
                </a:extLst>
              </a:tr>
              <a:tr h="523797">
                <a:tc>
                  <a:txBody>
                    <a:bodyPr/>
                    <a:lstStyle/>
                    <a:p>
                      <a:pPr algn="just">
                        <a:spcAft>
                          <a:spcPts val="0"/>
                        </a:spcAft>
                      </a:pPr>
                      <a:r>
                        <a:rPr lang="zh-CN" sz="1800" kern="100">
                          <a:effectLst/>
                        </a:rPr>
                        <a:t>提交整合完的</a:t>
                      </a:r>
                      <a:r>
                        <a:rPr lang="en-US" sz="1800" kern="100">
                          <a:effectLst/>
                        </a:rPr>
                        <a:t>[v0.1.0]</a:t>
                      </a:r>
                      <a:r>
                        <a:rPr lang="zh-CN" sz="1800" kern="100">
                          <a:effectLst/>
                        </a:rPr>
                        <a:t>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受控文档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提交《可行性分析》</a:t>
                      </a:r>
                      <a:r>
                        <a:rPr lang="en-US" sz="1800" kern="100">
                          <a:effectLst/>
                        </a:rPr>
                        <a:t>[v0.1.0]</a:t>
                      </a:r>
                      <a:r>
                        <a:rPr lang="zh-CN" sz="1800" kern="100">
                          <a:effectLst/>
                        </a:rPr>
                        <a:t>为</a:t>
                      </a:r>
                      <a:r>
                        <a:rPr lang="en-US" sz="1800" kern="100">
                          <a:effectLst/>
                        </a:rPr>
                        <a:t>[v0.2.0]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a:t>
                      </a:r>
                      <a:r>
                        <a:rPr lang="en-US" sz="1800" kern="100">
                          <a:effectLst/>
                        </a:rPr>
                        <a:t>master</a:t>
                      </a:r>
                      <a:r>
                        <a:rPr lang="zh-CN" sz="1800" kern="100">
                          <a:effectLst/>
                        </a:rPr>
                        <a:t>，并以此为基础再提交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258321359"/>
                  </a:ext>
                </a:extLst>
              </a:tr>
              <a:tr h="523797">
                <a:tc>
                  <a:txBody>
                    <a:bodyPr/>
                    <a:lstStyle/>
                    <a:p>
                      <a:pPr algn="just">
                        <a:spcAft>
                          <a:spcPts val="0"/>
                        </a:spcAft>
                      </a:pPr>
                      <a:r>
                        <a:rPr lang="zh-CN" sz="1800" kern="100">
                          <a:effectLst/>
                        </a:rPr>
                        <a:t>对配置管理系统中的文件命名进行整改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配置管理员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整改文件命名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在提交前拉取远端的最新本周分支，并以此为基础再提交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3647216483"/>
                  </a:ext>
                </a:extLst>
              </a:tr>
              <a:tr h="1047596">
                <a:tc>
                  <a:txBody>
                    <a:bodyPr/>
                    <a:lstStyle/>
                    <a:p>
                      <a:pPr algn="just">
                        <a:spcAft>
                          <a:spcPts val="0"/>
                        </a:spcAft>
                      </a:pPr>
                      <a:r>
                        <a:rPr lang="zh-CN" sz="1800" kern="100">
                          <a:effectLst/>
                        </a:rPr>
                        <a:t>提交会议记录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会议记录员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en-US" sz="1800" kern="100">
                          <a:effectLst/>
                        </a:rPr>
                        <a:t>master/</a:t>
                      </a:r>
                      <a:r>
                        <a:rPr lang="zh-CN" sz="1800" kern="100">
                          <a:effectLst/>
                        </a:rPr>
                        <a:t>非受控文档</a:t>
                      </a:r>
                      <a:r>
                        <a:rPr lang="en-US" sz="1800" kern="100">
                          <a:effectLst/>
                        </a:rPr>
                        <a:t>/</a:t>
                      </a:r>
                      <a:r>
                        <a:rPr lang="zh-CN" sz="1800" kern="100">
                          <a:effectLst/>
                        </a:rPr>
                        <a:t>会议纪要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a:effectLst/>
                        </a:rPr>
                        <a:t>提交《会议纪要</a:t>
                      </a:r>
                      <a:r>
                        <a:rPr lang="en-US" sz="1800" kern="100">
                          <a:effectLst/>
                        </a:rPr>
                        <a:t>-10.31</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tc>
                  <a:txBody>
                    <a:bodyPr/>
                    <a:lstStyle/>
                    <a:p>
                      <a:pPr algn="just">
                        <a:spcAft>
                          <a:spcPts val="0"/>
                        </a:spcAft>
                      </a:pPr>
                      <a:r>
                        <a:rPr lang="zh-CN" sz="1800" kern="100" dirty="0">
                          <a:effectLst/>
                        </a:rPr>
                        <a:t>在提交前拉取远端的最新分支，并以此为基础再提交。每次提交</a:t>
                      </a:r>
                      <a:r>
                        <a:rPr lang="en-US" sz="1800" kern="100" dirty="0">
                          <a:effectLst/>
                        </a:rPr>
                        <a:t>(commit)</a:t>
                      </a:r>
                      <a:r>
                        <a:rPr lang="zh-CN" sz="1800" kern="100" dirty="0">
                          <a:effectLst/>
                        </a:rPr>
                        <a:t>不仅包括会议记录的会议文档，还必须更新《</a:t>
                      </a:r>
                      <a:r>
                        <a:rPr lang="en-US" sz="1800" kern="100" dirty="0">
                          <a:effectLst/>
                        </a:rPr>
                        <a:t>PRD2018-G03-</a:t>
                      </a:r>
                      <a:r>
                        <a:rPr lang="zh-CN" sz="1800" kern="100" dirty="0">
                          <a:effectLst/>
                        </a:rPr>
                        <a:t>会议记录录音链接》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346" marR="68346" marT="0" marB="0"/>
                </a:tc>
                <a:extLst>
                  <a:ext uri="{0D108BD9-81ED-4DB2-BD59-A6C34878D82A}">
                    <a16:rowId xmlns:a16="http://schemas.microsoft.com/office/drawing/2014/main" val="760457554"/>
                  </a:ext>
                </a:extLst>
              </a:tr>
            </a:tbl>
          </a:graphicData>
        </a:graphic>
      </p:graphicFrame>
    </p:spTree>
    <p:extLst>
      <p:ext uri="{BB962C8B-B14F-4D97-AF65-F5344CB8AC3E}">
        <p14:creationId xmlns:p14="http://schemas.microsoft.com/office/powerpoint/2010/main" val="3886473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F033241-FEF1-4C20-A644-C5BB0BFE3859}"/>
              </a:ext>
            </a:extLst>
          </p:cNvPr>
          <p:cNvGraphicFramePr>
            <a:graphicFrameLocks noGrp="1"/>
          </p:cNvGraphicFramePr>
          <p:nvPr>
            <p:extLst>
              <p:ext uri="{D42A27DB-BD31-4B8C-83A1-F6EECF244321}">
                <p14:modId xmlns:p14="http://schemas.microsoft.com/office/powerpoint/2010/main" val="2530859651"/>
              </p:ext>
            </p:extLst>
          </p:nvPr>
        </p:nvGraphicFramePr>
        <p:xfrm>
          <a:off x="1247145" y="1845310"/>
          <a:ext cx="9697710" cy="3627120"/>
        </p:xfrm>
        <a:graphic>
          <a:graphicData uri="http://schemas.openxmlformats.org/drawingml/2006/table">
            <a:tbl>
              <a:tblPr firstRow="1" bandRow="1">
                <a:tableStyleId>{F5AB1C69-6EDB-4FF4-983F-18BD219EF322}</a:tableStyleId>
              </a:tblPr>
              <a:tblGrid>
                <a:gridCol w="1616285">
                  <a:extLst>
                    <a:ext uri="{9D8B030D-6E8A-4147-A177-3AD203B41FA5}">
                      <a16:colId xmlns:a16="http://schemas.microsoft.com/office/drawing/2014/main" val="154717373"/>
                    </a:ext>
                  </a:extLst>
                </a:gridCol>
                <a:gridCol w="1616285">
                  <a:extLst>
                    <a:ext uri="{9D8B030D-6E8A-4147-A177-3AD203B41FA5}">
                      <a16:colId xmlns:a16="http://schemas.microsoft.com/office/drawing/2014/main" val="2356803772"/>
                    </a:ext>
                  </a:extLst>
                </a:gridCol>
                <a:gridCol w="1616285">
                  <a:extLst>
                    <a:ext uri="{9D8B030D-6E8A-4147-A177-3AD203B41FA5}">
                      <a16:colId xmlns:a16="http://schemas.microsoft.com/office/drawing/2014/main" val="1434053238"/>
                    </a:ext>
                  </a:extLst>
                </a:gridCol>
                <a:gridCol w="1616285">
                  <a:extLst>
                    <a:ext uri="{9D8B030D-6E8A-4147-A177-3AD203B41FA5}">
                      <a16:colId xmlns:a16="http://schemas.microsoft.com/office/drawing/2014/main" val="3371659734"/>
                    </a:ext>
                  </a:extLst>
                </a:gridCol>
                <a:gridCol w="1616285">
                  <a:extLst>
                    <a:ext uri="{9D8B030D-6E8A-4147-A177-3AD203B41FA5}">
                      <a16:colId xmlns:a16="http://schemas.microsoft.com/office/drawing/2014/main" val="1058945253"/>
                    </a:ext>
                  </a:extLst>
                </a:gridCol>
                <a:gridCol w="1616285">
                  <a:extLst>
                    <a:ext uri="{9D8B030D-6E8A-4147-A177-3AD203B41FA5}">
                      <a16:colId xmlns:a16="http://schemas.microsoft.com/office/drawing/2014/main" val="2409431672"/>
                    </a:ext>
                  </a:extLst>
                </a:gridCol>
              </a:tblGrid>
              <a:tr h="370840">
                <a:tc>
                  <a:txBody>
                    <a:bodyPr/>
                    <a:lstStyle/>
                    <a:p>
                      <a:pPr algn="ctr"/>
                      <a:r>
                        <a:rPr lang="zh-CN" altLang="en-US" sz="2800" dirty="0">
                          <a:solidFill>
                            <a:schemeClr val="bg1"/>
                          </a:solidFill>
                        </a:rPr>
                        <a:t>姓名</a:t>
                      </a:r>
                    </a:p>
                  </a:txBody>
                  <a:tcPr/>
                </a:tc>
                <a:tc>
                  <a:txBody>
                    <a:bodyPr/>
                    <a:lstStyle/>
                    <a:p>
                      <a:pPr algn="ctr"/>
                      <a:r>
                        <a:rPr lang="zh-CN" altLang="en-US" sz="2800" dirty="0">
                          <a:solidFill>
                            <a:schemeClr val="bg1"/>
                          </a:solidFill>
                        </a:rPr>
                        <a:t>工作量</a:t>
                      </a:r>
                    </a:p>
                  </a:txBody>
                  <a:tcPr/>
                </a:tc>
                <a:tc>
                  <a:txBody>
                    <a:bodyPr/>
                    <a:lstStyle/>
                    <a:p>
                      <a:pPr algn="ctr"/>
                      <a:r>
                        <a:rPr lang="zh-CN" altLang="en-US" sz="2800" dirty="0">
                          <a:solidFill>
                            <a:schemeClr val="bg1"/>
                          </a:solidFill>
                        </a:rPr>
                        <a:t>工作质量</a:t>
                      </a:r>
                    </a:p>
                  </a:txBody>
                  <a:tcPr/>
                </a:tc>
                <a:tc>
                  <a:txBody>
                    <a:bodyPr/>
                    <a:lstStyle/>
                    <a:p>
                      <a:pPr algn="ctr"/>
                      <a:r>
                        <a:rPr lang="zh-CN" altLang="en-US" sz="2800" dirty="0">
                          <a:solidFill>
                            <a:schemeClr val="bg1"/>
                          </a:solidFill>
                        </a:rPr>
                        <a:t>工作态度</a:t>
                      </a:r>
                    </a:p>
                  </a:txBody>
                  <a:tcPr/>
                </a:tc>
                <a:tc>
                  <a:txBody>
                    <a:bodyPr/>
                    <a:lstStyle/>
                    <a:p>
                      <a:pPr algn="ctr"/>
                      <a:r>
                        <a:rPr lang="zh-CN" altLang="en-US" sz="2800" dirty="0">
                          <a:solidFill>
                            <a:schemeClr val="bg1"/>
                          </a:solidFill>
                        </a:rPr>
                        <a:t>工作规范</a:t>
                      </a:r>
                    </a:p>
                  </a:txBody>
                  <a:tcPr/>
                </a:tc>
                <a:tc>
                  <a:txBody>
                    <a:bodyPr/>
                    <a:lstStyle/>
                    <a:p>
                      <a:pPr algn="ctr"/>
                      <a:r>
                        <a:rPr lang="zh-CN" altLang="en-US" sz="2800" dirty="0">
                          <a:solidFill>
                            <a:schemeClr val="bg1"/>
                          </a:solidFill>
                        </a:rPr>
                        <a:t>参与程度</a:t>
                      </a:r>
                    </a:p>
                  </a:txBody>
                  <a:tcPr/>
                </a:tc>
                <a:extLst>
                  <a:ext uri="{0D108BD9-81ED-4DB2-BD59-A6C34878D82A}">
                    <a16:rowId xmlns:a16="http://schemas.microsoft.com/office/drawing/2014/main" val="94543141"/>
                  </a:ext>
                </a:extLst>
              </a:tr>
              <a:tr h="370840">
                <a:tc>
                  <a:txBody>
                    <a:bodyPr/>
                    <a:lstStyle/>
                    <a:p>
                      <a:pPr algn="ctr"/>
                      <a:r>
                        <a:rPr lang="zh-CN" altLang="en-US" sz="2800" dirty="0"/>
                        <a:t>沈启航</a:t>
                      </a:r>
                    </a:p>
                  </a:txBody>
                  <a:tcPr/>
                </a:tc>
                <a:tc>
                  <a:txBody>
                    <a:bodyPr/>
                    <a:lstStyle/>
                    <a:p>
                      <a:pPr algn="ctr"/>
                      <a:r>
                        <a:rPr lang="en-US" altLang="zh-CN" sz="2800" dirty="0"/>
                        <a:t>9</a:t>
                      </a:r>
                      <a:endParaRPr lang="zh-CN" altLang="en-US" sz="2800" dirty="0"/>
                    </a:p>
                  </a:txBody>
                  <a:tcPr/>
                </a:tc>
                <a:tc>
                  <a:txBody>
                    <a:bodyPr/>
                    <a:lstStyle/>
                    <a:p>
                      <a:pPr algn="ctr"/>
                      <a:r>
                        <a:rPr lang="en-US" altLang="zh-CN" sz="2800" dirty="0"/>
                        <a:t>8</a:t>
                      </a:r>
                      <a:endParaRPr lang="zh-CN" altLang="en-US" sz="2800" dirty="0"/>
                    </a:p>
                  </a:txBody>
                  <a:tcPr/>
                </a:tc>
                <a:tc>
                  <a:txBody>
                    <a:bodyPr/>
                    <a:lstStyle/>
                    <a:p>
                      <a:pPr algn="ctr"/>
                      <a:r>
                        <a:rPr lang="en-US" altLang="zh-CN" sz="2800" dirty="0"/>
                        <a:t>9</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10</a:t>
                      </a:r>
                      <a:endParaRPr lang="zh-CN" altLang="en-US" sz="2800" dirty="0"/>
                    </a:p>
                  </a:txBody>
                  <a:tcPr/>
                </a:tc>
                <a:extLst>
                  <a:ext uri="{0D108BD9-81ED-4DB2-BD59-A6C34878D82A}">
                    <a16:rowId xmlns:a16="http://schemas.microsoft.com/office/drawing/2014/main" val="4120519834"/>
                  </a:ext>
                </a:extLst>
              </a:tr>
              <a:tr h="370840">
                <a:tc>
                  <a:txBody>
                    <a:bodyPr/>
                    <a:lstStyle/>
                    <a:p>
                      <a:pPr algn="ctr"/>
                      <a:r>
                        <a:rPr lang="zh-CN" altLang="en-US" sz="2800" dirty="0"/>
                        <a:t>叶柏成</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4</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1784934451"/>
                  </a:ext>
                </a:extLst>
              </a:tr>
              <a:tr h="370840">
                <a:tc>
                  <a:txBody>
                    <a:bodyPr/>
                    <a:lstStyle/>
                    <a:p>
                      <a:pPr algn="ctr"/>
                      <a:r>
                        <a:rPr lang="zh-CN" altLang="en-US" sz="2800" dirty="0"/>
                        <a:t>杨以恒</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648329603"/>
                  </a:ext>
                </a:extLst>
              </a:tr>
              <a:tr h="370840">
                <a:tc>
                  <a:txBody>
                    <a:bodyPr/>
                    <a:lstStyle/>
                    <a:p>
                      <a:pPr algn="ctr"/>
                      <a:r>
                        <a:rPr lang="zh-CN" altLang="en-US" sz="2800" dirty="0"/>
                        <a:t>徐哲远</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392468323"/>
                  </a:ext>
                </a:extLst>
              </a:tr>
              <a:tr h="370840">
                <a:tc>
                  <a:txBody>
                    <a:bodyPr/>
                    <a:lstStyle/>
                    <a:p>
                      <a:pPr algn="ctr"/>
                      <a:r>
                        <a:rPr lang="zh-CN" altLang="en-US" sz="2800" dirty="0"/>
                        <a:t>骆佳俊</a:t>
                      </a:r>
                    </a:p>
                  </a:txBody>
                  <a:tcPr/>
                </a:tc>
                <a:tc>
                  <a:txBody>
                    <a:bodyPr/>
                    <a:lstStyle/>
                    <a:p>
                      <a:pPr algn="ctr"/>
                      <a:r>
                        <a:rPr lang="en-US" altLang="zh-CN" sz="2800" dirty="0"/>
                        <a:t>7</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3578267030"/>
                  </a:ext>
                </a:extLst>
              </a:tr>
              <a:tr h="370840">
                <a:tc>
                  <a:txBody>
                    <a:bodyPr/>
                    <a:lstStyle/>
                    <a:p>
                      <a:pPr algn="ctr"/>
                      <a:r>
                        <a:rPr lang="zh-CN" altLang="en-US" sz="2800" dirty="0"/>
                        <a:t>平均值</a:t>
                      </a:r>
                    </a:p>
                  </a:txBody>
                  <a:tcPr/>
                </a:tc>
                <a:tc>
                  <a:txBody>
                    <a:bodyPr/>
                    <a:lstStyle/>
                    <a:p>
                      <a:pPr algn="ctr"/>
                      <a:r>
                        <a:rPr lang="en-US" altLang="zh-CN" sz="2800" dirty="0"/>
                        <a:t>6.8</a:t>
                      </a:r>
                      <a:endParaRPr lang="zh-CN" altLang="en-US" sz="2800" dirty="0"/>
                    </a:p>
                  </a:txBody>
                  <a:tcPr/>
                </a:tc>
                <a:tc>
                  <a:txBody>
                    <a:bodyPr/>
                    <a:lstStyle/>
                    <a:p>
                      <a:pPr algn="ctr"/>
                      <a:r>
                        <a:rPr lang="en-US" altLang="zh-CN" sz="2800" dirty="0"/>
                        <a:t>6.4</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7.2</a:t>
                      </a:r>
                      <a:endParaRPr lang="zh-CN" altLang="en-US" sz="2800" dirty="0"/>
                    </a:p>
                  </a:txBody>
                  <a:tcPr/>
                </a:tc>
                <a:extLst>
                  <a:ext uri="{0D108BD9-81ED-4DB2-BD59-A6C34878D82A}">
                    <a16:rowId xmlns:a16="http://schemas.microsoft.com/office/drawing/2014/main" val="1445280878"/>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图表 4">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327841190"/>
              </p:ext>
            </p:extLst>
          </p:nvPr>
        </p:nvGraphicFramePr>
        <p:xfrm>
          <a:off x="501332" y="1341720"/>
          <a:ext cx="3727767" cy="28124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4225837417"/>
              </p:ext>
            </p:extLst>
          </p:nvPr>
        </p:nvGraphicFramePr>
        <p:xfrm>
          <a:off x="4292286" y="1341720"/>
          <a:ext cx="3727767" cy="28124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4163764762"/>
              </p:ext>
            </p:extLst>
          </p:nvPr>
        </p:nvGraphicFramePr>
        <p:xfrm>
          <a:off x="8083240" y="1341720"/>
          <a:ext cx="3727767" cy="28124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95549197"/>
              </p:ext>
            </p:extLst>
          </p:nvPr>
        </p:nvGraphicFramePr>
        <p:xfrm>
          <a:off x="2390302" y="4211355"/>
          <a:ext cx="3727767" cy="25717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图表 8">
            <a:extLst>
              <a:ext uri="{FF2B5EF4-FFF2-40B4-BE49-F238E27FC236}">
                <a16:creationId xmlns:a16="http://schemas.microsoft.com/office/drawing/2014/main" id="{00000000-0008-0000-0100-000008000000}"/>
              </a:ext>
            </a:extLst>
          </p:cNvPr>
          <p:cNvGraphicFramePr>
            <a:graphicFrameLocks/>
          </p:cNvGraphicFramePr>
          <p:nvPr>
            <p:extLst>
              <p:ext uri="{D42A27DB-BD31-4B8C-83A1-F6EECF244321}">
                <p14:modId xmlns:p14="http://schemas.microsoft.com/office/powerpoint/2010/main" val="792960865"/>
              </p:ext>
            </p:extLst>
          </p:nvPr>
        </p:nvGraphicFramePr>
        <p:xfrm>
          <a:off x="6194269" y="4211354"/>
          <a:ext cx="3727767" cy="257175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5353</Words>
  <Application>Microsoft Office PowerPoint</Application>
  <PresentationFormat>宽屏</PresentationFormat>
  <Paragraphs>1439</Paragraphs>
  <Slides>60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Road Rage</vt:lpstr>
      <vt:lpstr>等线</vt:lpstr>
      <vt:lpstr>等线 Light</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John</cp:lastModifiedBy>
  <cp:revision>153</cp:revision>
  <dcterms:created xsi:type="dcterms:W3CDTF">2017-06-08T06:40:00Z</dcterms:created>
  <dcterms:modified xsi:type="dcterms:W3CDTF">2018-12-06T15:07:32Z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